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41"/>
  </p:notesMasterIdLst>
  <p:handoutMasterIdLst>
    <p:handoutMasterId r:id="rId42"/>
  </p:handoutMasterIdLst>
  <p:sldIdLst>
    <p:sldId id="256" r:id="rId2"/>
    <p:sldId id="327" r:id="rId3"/>
    <p:sldId id="334" r:id="rId4"/>
    <p:sldId id="315" r:id="rId5"/>
    <p:sldId id="329" r:id="rId6"/>
    <p:sldId id="328" r:id="rId7"/>
    <p:sldId id="324" r:id="rId8"/>
    <p:sldId id="257" r:id="rId9"/>
    <p:sldId id="275" r:id="rId10"/>
    <p:sldId id="330" r:id="rId11"/>
    <p:sldId id="335" r:id="rId12"/>
    <p:sldId id="289" r:id="rId13"/>
    <p:sldId id="297" r:id="rId14"/>
    <p:sldId id="337" r:id="rId15"/>
    <p:sldId id="336" r:id="rId16"/>
    <p:sldId id="317" r:id="rId17"/>
    <p:sldId id="318" r:id="rId18"/>
    <p:sldId id="342" r:id="rId19"/>
    <p:sldId id="341" r:id="rId20"/>
    <p:sldId id="333" r:id="rId21"/>
    <p:sldId id="320" r:id="rId22"/>
    <p:sldId id="338" r:id="rId23"/>
    <p:sldId id="340" r:id="rId24"/>
    <p:sldId id="339" r:id="rId25"/>
    <p:sldId id="332" r:id="rId26"/>
    <p:sldId id="346" r:id="rId27"/>
    <p:sldId id="344" r:id="rId28"/>
    <p:sldId id="331" r:id="rId29"/>
    <p:sldId id="296" r:id="rId30"/>
    <p:sldId id="260" r:id="rId31"/>
    <p:sldId id="265" r:id="rId32"/>
    <p:sldId id="272" r:id="rId33"/>
    <p:sldId id="271" r:id="rId34"/>
    <p:sldId id="278" r:id="rId35"/>
    <p:sldId id="280" r:id="rId36"/>
    <p:sldId id="270" r:id="rId37"/>
    <p:sldId id="283" r:id="rId38"/>
    <p:sldId id="284"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ection" id="{7731296D-8B8D-496E-91D8-A68DAAEA3D4D}">
          <p14:sldIdLst>
            <p14:sldId id="256"/>
            <p14:sldId id="327"/>
            <p14:sldId id="334"/>
            <p14:sldId id="315"/>
            <p14:sldId id="329"/>
            <p14:sldId id="328"/>
            <p14:sldId id="324"/>
            <p14:sldId id="257"/>
            <p14:sldId id="275"/>
            <p14:sldId id="330"/>
            <p14:sldId id="335"/>
            <p14:sldId id="289"/>
            <p14:sldId id="297"/>
            <p14:sldId id="337"/>
            <p14:sldId id="336"/>
            <p14:sldId id="317"/>
            <p14:sldId id="318"/>
            <p14:sldId id="342"/>
            <p14:sldId id="341"/>
            <p14:sldId id="333"/>
            <p14:sldId id="320"/>
            <p14:sldId id="338"/>
            <p14:sldId id="340"/>
            <p14:sldId id="339"/>
            <p14:sldId id="332"/>
            <p14:sldId id="346"/>
            <p14:sldId id="344"/>
            <p14:sldId id="331"/>
          </p14:sldIdLst>
        </p14:section>
        <p14:section name="Appendix" id="{6E74132A-7D83-45D7-A6C4-99C9A541320E}">
          <p14:sldIdLst>
            <p14:sldId id="296"/>
            <p14:sldId id="260"/>
            <p14:sldId id="265"/>
            <p14:sldId id="272"/>
            <p14:sldId id="271"/>
            <p14:sldId id="278"/>
            <p14:sldId id="280"/>
            <p14:sldId id="270"/>
            <p14:sldId id="283"/>
            <p14:sldId id="284"/>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A2A"/>
    <a:srgbClr val="1F1619"/>
    <a:srgbClr val="5B9BD5"/>
    <a:srgbClr val="070B07"/>
    <a:srgbClr val="002147"/>
    <a:srgbClr val="233754"/>
    <a:srgbClr val="0909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73848" autoAdjust="0"/>
  </p:normalViewPr>
  <p:slideViewPr>
    <p:cSldViewPr snapToGrid="0">
      <p:cViewPr varScale="1">
        <p:scale>
          <a:sx n="75" d="100"/>
          <a:sy n="75" d="100"/>
        </p:scale>
        <p:origin x="2032"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47" d="100"/>
          <a:sy n="147" d="100"/>
        </p:scale>
        <p:origin x="336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014CC3-463A-4639-9850-FB0D89D7A35D}" type="datetimeFigureOut">
              <a:rPr lang="en-GB" smtClean="0"/>
              <a:t>12/09/2018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9565F8-6E5B-46C0-80F1-D335231EFE1C}" type="slidenum">
              <a:rPr lang="en-GB" smtClean="0"/>
              <a:t>‹#›</a:t>
            </a:fld>
            <a:endParaRPr lang="en-GB"/>
          </a:p>
        </p:txBody>
      </p:sp>
    </p:spTree>
    <p:extLst>
      <p:ext uri="{BB962C8B-B14F-4D97-AF65-F5344CB8AC3E}">
        <p14:creationId xmlns:p14="http://schemas.microsoft.com/office/powerpoint/2010/main" val="8224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2FDF4-2A84-4125-A780-03689C7C62B7}" type="datetimeFigureOut">
              <a:rPr lang="en-GB" smtClean="0"/>
              <a:t>12/09/2018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E747F-B875-42B0-B9E7-8A8673214981}" type="slidenum">
              <a:rPr lang="en-GB" smtClean="0"/>
              <a:t>‹#›</a:t>
            </a:fld>
            <a:endParaRPr lang="en-GB"/>
          </a:p>
        </p:txBody>
      </p:sp>
    </p:spTree>
    <p:extLst>
      <p:ext uri="{BB962C8B-B14F-4D97-AF65-F5344CB8AC3E}">
        <p14:creationId xmlns:p14="http://schemas.microsoft.com/office/powerpoint/2010/main" val="144080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aseline="0" dirty="0"/>
              <a:t>Hi. I’m Mike. </a:t>
            </a:r>
            <a:r>
              <a:rPr lang="en-GB" dirty="0"/>
              <a:t>I help run Galaxy Zoo, a website where anyone in the world can label the morphologies of galaxies. </a:t>
            </a:r>
          </a:p>
          <a:p>
            <a:pPr marL="0" lvl="0" indent="0" rtl="0">
              <a:spcBef>
                <a:spcPts val="0"/>
              </a:spcBef>
              <a:spcAft>
                <a:spcPts val="0"/>
              </a:spcAft>
              <a:buNone/>
            </a:pPr>
            <a:endParaRPr lang="en-GB" dirty="0"/>
          </a:p>
          <a:p>
            <a:pPr marL="0" lvl="0" indent="0" rtl="0">
              <a:spcBef>
                <a:spcPts val="0"/>
              </a:spcBef>
              <a:spcAft>
                <a:spcPts val="0"/>
              </a:spcAft>
              <a:buNone/>
            </a:pPr>
            <a:r>
              <a:rPr lang="en-GB" dirty="0"/>
              <a:t>Our goal is to take every galaxy and say something about it’s morphology. The more galaxies we label, the more specific questions we can ask. When we want to know what fraction of low-mass barred spiral galaxies host AGN, suddenly it really matters that you have a lot of labelled galaxies to divide up.</a:t>
            </a:r>
          </a:p>
          <a:p>
            <a:pPr marL="0" lvl="0" indent="0" rtl="0">
              <a:spcBef>
                <a:spcPts val="0"/>
              </a:spcBef>
              <a:spcAft>
                <a:spcPts val="0"/>
              </a:spcAft>
              <a:buNone/>
            </a:pPr>
            <a:endParaRPr lang="en-GB" baseline="0" dirty="0"/>
          </a:p>
          <a:p>
            <a:pPr marL="0" lvl="0" indent="0" rtl="0">
              <a:spcBef>
                <a:spcPts val="0"/>
              </a:spcBef>
              <a:spcAft>
                <a:spcPts val="0"/>
              </a:spcAft>
              <a:buNone/>
            </a:pPr>
            <a:r>
              <a:rPr lang="en-GB" baseline="0" dirty="0"/>
              <a:t>Unfortunately - </a:t>
            </a:r>
          </a:p>
        </p:txBody>
      </p:sp>
    </p:spTree>
    <p:extLst>
      <p:ext uri="{BB962C8B-B14F-4D97-AF65-F5344CB8AC3E}">
        <p14:creationId xmlns:p14="http://schemas.microsoft.com/office/powerpoint/2010/main" val="324556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a:t>Detecting mergers is an example of this first approach: given some human labels, build a model that predicts labels for new galaxies.</a:t>
            </a:r>
          </a:p>
          <a:p>
            <a:pPr marL="0" lvl="0" indent="0">
              <a:spcBef>
                <a:spcPts val="0"/>
              </a:spcBef>
              <a:spcAft>
                <a:spcPts val="0"/>
              </a:spcAft>
              <a:buNone/>
            </a:pPr>
            <a:endParaRPr lang="en-GB" dirty="0"/>
          </a:p>
          <a:p>
            <a:pPr marL="0" lvl="0" indent="0">
              <a:spcBef>
                <a:spcPts val="0"/>
              </a:spcBef>
              <a:spcAft>
                <a:spcPts val="0"/>
              </a:spcAft>
              <a:buNone/>
            </a:pPr>
            <a:r>
              <a:rPr lang="en-GB" dirty="0"/>
              <a:t>But it’s not the only approach. Here’s another one. </a:t>
            </a:r>
            <a:endParaRPr dirty="0"/>
          </a:p>
        </p:txBody>
      </p:sp>
    </p:spTree>
    <p:extLst>
      <p:ext uri="{BB962C8B-B14F-4D97-AF65-F5344CB8AC3E}">
        <p14:creationId xmlns:p14="http://schemas.microsoft.com/office/powerpoint/2010/main" val="133659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a:t>What if instead, we treat the humans and the model as two separate classifiers, working together?  To see what that’s like, let me show you some work by Darryl Wright at Minnesota. </a:t>
            </a:r>
            <a:endParaRPr dirty="0"/>
          </a:p>
        </p:txBody>
      </p:sp>
    </p:spTree>
    <p:extLst>
      <p:ext uri="{BB962C8B-B14F-4D97-AF65-F5344CB8AC3E}">
        <p14:creationId xmlns:p14="http://schemas.microsoft.com/office/powerpoint/2010/main" val="3887270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Darryl works on a </a:t>
            </a:r>
            <a:r>
              <a:rPr lang="en-US" dirty="0" err="1"/>
              <a:t>Zooniverse</a:t>
            </a:r>
            <a:r>
              <a:rPr lang="en-US" dirty="0"/>
              <a:t> project called Supernova Hunters, trying to get volunteers to discover supernova. People are shown a before, after and residual image, and asked – does this look like a real supernova?</a:t>
            </a:r>
          </a:p>
          <a:p>
            <a:pPr marL="158750" indent="0">
              <a:buNone/>
            </a:pPr>
            <a:endParaRPr lang="en-US" dirty="0"/>
          </a:p>
          <a:p>
            <a:pPr marL="158750" indent="0">
              <a:buNone/>
            </a:pPr>
            <a:r>
              <a:rPr lang="en-US" dirty="0"/>
              <a:t>As well as asking people, he makes a separate prediction with a convolutional network trained on expert data. So he gets two independent predictions for each transient – one from the volunteers, and one from his model.</a:t>
            </a:r>
          </a:p>
        </p:txBody>
      </p:sp>
    </p:spTree>
    <p:extLst>
      <p:ext uri="{BB962C8B-B14F-4D97-AF65-F5344CB8AC3E}">
        <p14:creationId xmlns:p14="http://schemas.microsoft.com/office/powerpoint/2010/main" val="3044106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are those predictions. On the x axis is the how much the model thinks it’s a supernova. On the y axis is how much the volunteers think it’s a supernova. Each point is a transient, colored by the true label. SN are in red, asteroids are in blue, and anything else is green. And for this, let’s just say asteroids are SN. We can tell them apart later because they move.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You don’t need me to tell you the metrics to see how the expert-trained model combined with the volunteer labels outperforms either alone. If I want to make a cut on here to separate out SN, a diagonal line using both predictions is going to give the best result.</a:t>
            </a:r>
          </a:p>
          <a:p>
            <a:pPr marL="158750" indent="0">
              <a:buNone/>
            </a:pPr>
            <a:endParaRPr lang="en-US" dirty="0"/>
          </a:p>
          <a:p>
            <a:pPr marL="158750" indent="0">
              <a:buNone/>
            </a:pPr>
            <a:r>
              <a:rPr lang="en-US" dirty="0"/>
              <a:t>*pause* Why? *pause* Why should they work well together? We know that people are good at learning from very few examples, so perhaps they’re doing well at identifying rarer transients. Inversely, machine learning models are good at learning subtle variations in large amounts of data, so perhaps they’re doing well at distinguishing between common transients. </a:t>
            </a:r>
          </a:p>
        </p:txBody>
      </p:sp>
    </p:spTree>
    <p:extLst>
      <p:ext uri="{BB962C8B-B14F-4D97-AF65-F5344CB8AC3E}">
        <p14:creationId xmlns:p14="http://schemas.microsoft.com/office/powerpoint/2010/main" val="1922848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Supernova hunters is an early example of using humans and models as separate classifiers.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Now, I like the principle – the idea that humans and the model can support each other because they have different strengths. But I’m reluctant to build something for Galaxy Zoo that relies on a model trained with expert labels.</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58750" indent="0">
              <a:buNone/>
            </a:pPr>
            <a:r>
              <a:rPr lang="en-US" dirty="0"/>
              <a:t>So I’d like to suggest a third approach.</a:t>
            </a:r>
          </a:p>
          <a:p>
            <a:pPr marL="0" lvl="0" indent="0">
              <a:spcBef>
                <a:spcPts val="0"/>
              </a:spcBef>
              <a:spcAft>
                <a:spcPts val="0"/>
              </a:spcAft>
              <a:buNone/>
            </a:pPr>
            <a:endParaRPr dirty="0"/>
          </a:p>
        </p:txBody>
      </p:sp>
    </p:spTree>
    <p:extLst>
      <p:ext uri="{BB962C8B-B14F-4D97-AF65-F5344CB8AC3E}">
        <p14:creationId xmlns:p14="http://schemas.microsoft.com/office/powerpoint/2010/main" val="83078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a:t>This is what I’m working on. Trying to build feedback loops between the humans and the model. *pause*</a:t>
            </a:r>
            <a:endParaRPr dirty="0"/>
          </a:p>
        </p:txBody>
      </p:sp>
    </p:spTree>
    <p:extLst>
      <p:ext uri="{BB962C8B-B14F-4D97-AF65-F5344CB8AC3E}">
        <p14:creationId xmlns:p14="http://schemas.microsoft.com/office/powerpoint/2010/main" val="4019565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first 28 galaxies in DECALS, the survey I’ve uploaded to Galaxy Zoo. </a:t>
            </a:r>
          </a:p>
          <a:p>
            <a:endParaRPr lang="en-US" dirty="0"/>
          </a:p>
          <a:p>
            <a:r>
              <a:rPr lang="en-US" dirty="0"/>
              <a:t>About a third of these galaxies – are boring. *pause*. </a:t>
            </a:r>
          </a:p>
        </p:txBody>
      </p:sp>
      <p:sp>
        <p:nvSpPr>
          <p:cNvPr id="4" name="Slide Number Placeholder 3"/>
          <p:cNvSpPr>
            <a:spLocks noGrp="1"/>
          </p:cNvSpPr>
          <p:nvPr>
            <p:ph type="sldNum" sz="quarter" idx="10"/>
          </p:nvPr>
        </p:nvSpPr>
        <p:spPr/>
        <p:txBody>
          <a:bodyPr/>
          <a:lstStyle/>
          <a:p>
            <a:fld id="{279E747F-B875-42B0-B9E7-8A8673214981}" type="slidenum">
              <a:rPr lang="en-GB" smtClean="0"/>
              <a:t>16</a:t>
            </a:fld>
            <a:endParaRPr lang="en-GB"/>
          </a:p>
        </p:txBody>
      </p:sp>
    </p:spTree>
    <p:extLst>
      <p:ext uri="{BB962C8B-B14F-4D97-AF65-F5344CB8AC3E}">
        <p14:creationId xmlns:p14="http://schemas.microsoft.com/office/powerpoint/2010/main" val="168294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From a machine learning point of view, we would expect any model to learn to recognize these after fairly few examples. </a:t>
            </a:r>
          </a:p>
          <a:p>
            <a:endParaRPr lang="en-US" dirty="0"/>
          </a:p>
          <a:p>
            <a:r>
              <a:rPr lang="en-US" dirty="0"/>
              <a:t>But right now, we’re still showing hundreds of thousands of these to humans. That’s not efficient. And it’s not fair on our volunteers.</a:t>
            </a:r>
          </a:p>
          <a:p>
            <a:endParaRPr lang="en-US" dirty="0"/>
          </a:p>
          <a:p>
            <a:r>
              <a:rPr lang="en-US" dirty="0"/>
              <a:t>Ideally we would </a:t>
            </a:r>
            <a:r>
              <a:rPr lang="en-US" b="1" dirty="0"/>
              <a:t>only show the volunteers the images that the model most needs help with.</a:t>
            </a:r>
            <a:r>
              <a:rPr lang="en-US" b="0" dirty="0"/>
              <a:t> The model should be able to ask – hey, I’m really uncertain about these galaxies – can you label them for me please? Then the humans would label them, the model would retrain with only those most informative galaxies. This is called active learning.</a:t>
            </a:r>
          </a:p>
          <a:p>
            <a:endParaRPr lang="en-US" b="0" dirty="0"/>
          </a:p>
          <a:p>
            <a:r>
              <a:rPr lang="en-US" b="0" dirty="0"/>
              <a:t>The catch is – </a:t>
            </a:r>
            <a:r>
              <a:rPr lang="en-US" b="1" dirty="0"/>
              <a:t>how do we know which images the model is uncertain about? </a:t>
            </a:r>
            <a:r>
              <a:rPr lang="en-US" b="0" dirty="0"/>
              <a:t>Deep learning only gives you a scalar prediction for each class. But what we really want to know is the uncertainty around that prediction. </a:t>
            </a:r>
            <a:endParaRPr lang="en-US" b="1" dirty="0"/>
          </a:p>
        </p:txBody>
      </p:sp>
      <p:sp>
        <p:nvSpPr>
          <p:cNvPr id="4" name="Slide Number Placeholder 3"/>
          <p:cNvSpPr>
            <a:spLocks noGrp="1"/>
          </p:cNvSpPr>
          <p:nvPr>
            <p:ph type="sldNum" sz="quarter" idx="10"/>
          </p:nvPr>
        </p:nvSpPr>
        <p:spPr/>
        <p:txBody>
          <a:bodyPr/>
          <a:lstStyle/>
          <a:p>
            <a:fld id="{279E747F-B875-42B0-B9E7-8A8673214981}" type="slidenum">
              <a:rPr lang="en-GB" smtClean="0"/>
              <a:t>17</a:t>
            </a:fld>
            <a:endParaRPr lang="en-GB"/>
          </a:p>
        </p:txBody>
      </p:sp>
    </p:spTree>
    <p:extLst>
      <p:ext uri="{BB962C8B-B14F-4D97-AF65-F5344CB8AC3E}">
        <p14:creationId xmlns:p14="http://schemas.microsoft.com/office/powerpoint/2010/main" val="202818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computer science folks are interested in this as well. Check this out. This researcher has 3D printed a pair of colored frames that make a facial recognition algorithm think he’s a celebrity. </a:t>
            </a:r>
          </a:p>
        </p:txBody>
      </p:sp>
      <p:sp>
        <p:nvSpPr>
          <p:cNvPr id="4" name="Slide Number Placeholder 3"/>
          <p:cNvSpPr>
            <a:spLocks noGrp="1"/>
          </p:cNvSpPr>
          <p:nvPr>
            <p:ph type="sldNum" sz="quarter" idx="10"/>
          </p:nvPr>
        </p:nvSpPr>
        <p:spPr/>
        <p:txBody>
          <a:bodyPr/>
          <a:lstStyle/>
          <a:p>
            <a:fld id="{279E747F-B875-42B0-B9E7-8A8673214981}" type="slidenum">
              <a:rPr lang="en-GB" smtClean="0"/>
              <a:t>18</a:t>
            </a:fld>
            <a:endParaRPr lang="en-GB"/>
          </a:p>
        </p:txBody>
      </p:sp>
    </p:spTree>
    <p:extLst>
      <p:ext uri="{BB962C8B-B14F-4D97-AF65-F5344CB8AC3E}">
        <p14:creationId xmlns:p14="http://schemas.microsoft.com/office/powerpoint/2010/main" val="3827279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do this for any celebrity – here’s another researcher doing the same thing. And here’s another -</a:t>
            </a:r>
          </a:p>
        </p:txBody>
      </p:sp>
      <p:sp>
        <p:nvSpPr>
          <p:cNvPr id="4" name="Slide Number Placeholder 3"/>
          <p:cNvSpPr>
            <a:spLocks noGrp="1"/>
          </p:cNvSpPr>
          <p:nvPr>
            <p:ph type="sldNum" sz="quarter" idx="10"/>
          </p:nvPr>
        </p:nvSpPr>
        <p:spPr/>
        <p:txBody>
          <a:bodyPr/>
          <a:lstStyle/>
          <a:p>
            <a:fld id="{279E747F-B875-42B0-B9E7-8A8673214981}" type="slidenum">
              <a:rPr lang="en-GB" smtClean="0"/>
              <a:t>19</a:t>
            </a:fld>
            <a:endParaRPr lang="en-GB"/>
          </a:p>
        </p:txBody>
      </p:sp>
    </p:spTree>
    <p:extLst>
      <p:ext uri="{BB962C8B-B14F-4D97-AF65-F5344CB8AC3E}">
        <p14:creationId xmlns:p14="http://schemas.microsoft.com/office/powerpoint/2010/main" val="404278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Galaxy Zoo has a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problem is that * * Humans * * don’t * * scale * *. Surveys keep getting wider and deeper, but there will never be a Galaxy Zoo Phase 2 with a larger mirror. We’ll always have about the same order of magnitude of volunteers as we do now. Here’s what that means.</a:t>
            </a:r>
          </a:p>
        </p:txBody>
      </p:sp>
    </p:spTree>
    <p:extLst>
      <p:ext uri="{BB962C8B-B14F-4D97-AF65-F5344CB8AC3E}">
        <p14:creationId xmlns:p14="http://schemas.microsoft.com/office/powerpoint/2010/main" val="18595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impersonating the first one! *pause*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cute example of a serious problem, that we talked about this a bunch in the discussion section yesterday.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serious: Berkeley researchers developed stickers, about this big, that make </a:t>
            </a:r>
            <a:r>
              <a:rPr lang="en-US" b="1" dirty="0"/>
              <a:t>stop signs get classified as bottles</a:t>
            </a:r>
            <a:r>
              <a:rPr lang="en-US" dirty="0"/>
              <a:t>. If you’re in a self-driving car, that’s a problem.]</a:t>
            </a:r>
          </a:p>
          <a:p>
            <a:endParaRPr lang="en-US" dirty="0"/>
          </a:p>
          <a:p>
            <a:endParaRPr lang="en-US" dirty="0"/>
          </a:p>
          <a:p>
            <a:r>
              <a:rPr lang="en-US" dirty="0"/>
              <a:t>To defend against this, CS people have been trying to make deep learning methods that can quantify uncertainty. And we can use that.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9E747F-B875-42B0-B9E7-8A8673214981}" type="slidenum">
              <a:rPr lang="en-GB" smtClean="0"/>
              <a:t>20</a:t>
            </a:fld>
            <a:endParaRPr lang="en-GB"/>
          </a:p>
        </p:txBody>
      </p:sp>
    </p:spTree>
    <p:extLst>
      <p:ext uri="{BB962C8B-B14F-4D97-AF65-F5344CB8AC3E}">
        <p14:creationId xmlns:p14="http://schemas.microsoft.com/office/powerpoint/2010/main" val="4061812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know the distribution of reasonable scores, we can quantify uncertainty. We might measure the entropy, for example – p log p, where each p is how likely you are to predict each label given the subject and the training data.</a:t>
            </a:r>
          </a:p>
          <a:p>
            <a:endParaRPr lang="en-GB" dirty="0"/>
          </a:p>
          <a:p>
            <a:r>
              <a:rPr lang="en-GB" dirty="0"/>
              <a:t>The hard part is finding p.</a:t>
            </a:r>
          </a:p>
        </p:txBody>
      </p:sp>
      <p:sp>
        <p:nvSpPr>
          <p:cNvPr id="4" name="Slide Number Placeholder 3"/>
          <p:cNvSpPr>
            <a:spLocks noGrp="1"/>
          </p:cNvSpPr>
          <p:nvPr>
            <p:ph type="sldNum" sz="quarter" idx="10"/>
          </p:nvPr>
        </p:nvSpPr>
        <p:spPr/>
        <p:txBody>
          <a:bodyPr/>
          <a:lstStyle/>
          <a:p>
            <a:fld id="{279E747F-B875-42B0-B9E7-8A8673214981}" type="slidenum">
              <a:rPr lang="en-GB" smtClean="0"/>
              <a:t>21</a:t>
            </a:fld>
            <a:endParaRPr lang="en-GB"/>
          </a:p>
        </p:txBody>
      </p:sp>
    </p:spTree>
    <p:extLst>
      <p:ext uri="{BB962C8B-B14F-4D97-AF65-F5344CB8AC3E}">
        <p14:creationId xmlns:p14="http://schemas.microsoft.com/office/powerpoint/2010/main" val="496347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principle, we know p from this integral – the probability of getting a set of weights, a model, that gives this prediction, marginalised over all the possible sets of weights we might learn from the training data. But we can’t solve this integral because we don’t know how likely each model is. We only know the model that we trained.</a:t>
            </a:r>
          </a:p>
        </p:txBody>
      </p:sp>
      <p:sp>
        <p:nvSpPr>
          <p:cNvPr id="4" name="Slide Number Placeholder 3"/>
          <p:cNvSpPr>
            <a:spLocks noGrp="1"/>
          </p:cNvSpPr>
          <p:nvPr>
            <p:ph type="sldNum" sz="quarter" idx="10"/>
          </p:nvPr>
        </p:nvSpPr>
        <p:spPr/>
        <p:txBody>
          <a:bodyPr/>
          <a:lstStyle/>
          <a:p>
            <a:fld id="{279E747F-B875-42B0-B9E7-8A8673214981}" type="slidenum">
              <a:rPr lang="en-GB" smtClean="0"/>
              <a:t>22</a:t>
            </a:fld>
            <a:endParaRPr lang="en-GB"/>
          </a:p>
        </p:txBody>
      </p:sp>
    </p:spTree>
    <p:extLst>
      <p:ext uri="{BB962C8B-B14F-4D97-AF65-F5344CB8AC3E}">
        <p14:creationId xmlns:p14="http://schemas.microsoft.com/office/powerpoint/2010/main" val="77151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let’s think about dropout. Dropout is when you pick a random selection of neurons, and you temporarily remove them from the network. It's like taking the network you've trained, and permuting it into a slightly different one.</a:t>
            </a:r>
          </a:p>
          <a:p>
            <a:endParaRPr lang="en-US" dirty="0"/>
          </a:p>
          <a:p>
            <a:r>
              <a:rPr lang="en-US" dirty="0"/>
              <a:t>Let’s approximate the models that we could reasonably have trained  POINT with the models that we get from applying dropout POINT</a:t>
            </a:r>
          </a:p>
        </p:txBody>
      </p:sp>
      <p:sp>
        <p:nvSpPr>
          <p:cNvPr id="4" name="Slide Number Placeholder 3"/>
          <p:cNvSpPr>
            <a:spLocks noGrp="1"/>
          </p:cNvSpPr>
          <p:nvPr>
            <p:ph type="sldNum" sz="quarter" idx="10"/>
          </p:nvPr>
        </p:nvSpPr>
        <p:spPr/>
        <p:txBody>
          <a:bodyPr/>
          <a:lstStyle/>
          <a:p>
            <a:fld id="{279E747F-B875-42B0-B9E7-8A8673214981}" type="slidenum">
              <a:rPr lang="en-GB" smtClean="0"/>
              <a:t>23</a:t>
            </a:fld>
            <a:endParaRPr lang="en-GB"/>
          </a:p>
        </p:txBody>
      </p:sp>
    </p:spTree>
    <p:extLst>
      <p:ext uri="{BB962C8B-B14F-4D97-AF65-F5344CB8AC3E}">
        <p14:creationId xmlns:p14="http://schemas.microsoft.com/office/powerpoint/2010/main" val="753447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can simply find our prediction distribution by sampling. </a:t>
            </a:r>
          </a:p>
          <a:p>
            <a:endParaRPr lang="en-US" dirty="0"/>
          </a:p>
          <a:p>
            <a:r>
              <a:rPr lang="en-US" dirty="0"/>
              <a:t>We apply dropout many times, and record each prediction. </a:t>
            </a:r>
          </a:p>
        </p:txBody>
      </p:sp>
      <p:sp>
        <p:nvSpPr>
          <p:cNvPr id="4" name="Slide Number Placeholder 3"/>
          <p:cNvSpPr>
            <a:spLocks noGrp="1"/>
          </p:cNvSpPr>
          <p:nvPr>
            <p:ph type="sldNum" sz="quarter" idx="10"/>
          </p:nvPr>
        </p:nvSpPr>
        <p:spPr/>
        <p:txBody>
          <a:bodyPr/>
          <a:lstStyle/>
          <a:p>
            <a:fld id="{279E747F-B875-42B0-B9E7-8A8673214981}" type="slidenum">
              <a:rPr lang="en-GB" smtClean="0"/>
              <a:t>24</a:t>
            </a:fld>
            <a:endParaRPr lang="en-GB"/>
          </a:p>
        </p:txBody>
      </p:sp>
    </p:spTree>
    <p:extLst>
      <p:ext uri="{BB962C8B-B14F-4D97-AF65-F5344CB8AC3E}">
        <p14:creationId xmlns:p14="http://schemas.microsoft.com/office/powerpoint/2010/main" val="2428093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that looks like for galaxy classification. </a:t>
            </a:r>
          </a:p>
          <a:p>
            <a:endParaRPr lang="en-US" dirty="0"/>
          </a:p>
          <a:p>
            <a:r>
              <a:rPr lang="en-US" dirty="0"/>
              <a:t>Each row is a galaxy. The histograms are the distribution of predictions that I can measure with dropout. The color indicates the expected prediction and whether it was right or wrong. </a:t>
            </a:r>
          </a:p>
          <a:p>
            <a:endParaRPr lang="en-US" dirty="0"/>
          </a:p>
          <a:p>
            <a:r>
              <a:rPr lang="en-US" dirty="0"/>
              <a:t>On the left is the distribution of predictions very early in training. All clustered around 0.5.</a:t>
            </a:r>
          </a:p>
          <a:p>
            <a:endParaRPr lang="en-US" dirty="0"/>
          </a:p>
          <a:p>
            <a:r>
              <a:rPr lang="en-US" dirty="0"/>
              <a:t>On the right is the distribution of predictions for the trained model. </a:t>
            </a:r>
          </a:p>
          <a:p>
            <a:endParaRPr lang="en-US" dirty="0"/>
          </a:p>
          <a:p>
            <a:r>
              <a:rPr lang="en-US" dirty="0"/>
              <a:t>Here, it mostly predicts not C, but is very uncertain about it, gets it wrong. </a:t>
            </a:r>
          </a:p>
          <a:p>
            <a:endParaRPr lang="en-US" dirty="0"/>
          </a:p>
          <a:p>
            <a:r>
              <a:rPr lang="en-US" dirty="0"/>
              <a:t>And here, a model that mostly predicts C, is much more confident about it, and gets it right. That’s the pattern we’d hope to see.</a:t>
            </a:r>
          </a:p>
          <a:p>
            <a:endParaRPr lang="en-US" dirty="0"/>
          </a:p>
          <a:p>
            <a:r>
              <a:rPr lang="en-US" dirty="0"/>
              <a:t>Pause</a:t>
            </a:r>
          </a:p>
          <a:p>
            <a:endParaRPr lang="en-US" dirty="0"/>
          </a:p>
          <a:p>
            <a:r>
              <a:rPr lang="en-US" dirty="0"/>
              <a:t>By using dropout to approximate training many models, we now know when the model is uncertain. We can use this to pick the most informative examples.</a:t>
            </a:r>
          </a:p>
        </p:txBody>
      </p:sp>
      <p:sp>
        <p:nvSpPr>
          <p:cNvPr id="4" name="Slide Number Placeholder 3"/>
          <p:cNvSpPr>
            <a:spLocks noGrp="1"/>
          </p:cNvSpPr>
          <p:nvPr>
            <p:ph type="sldNum" sz="quarter" idx="10"/>
          </p:nvPr>
        </p:nvSpPr>
        <p:spPr/>
        <p:txBody>
          <a:bodyPr/>
          <a:lstStyle/>
          <a:p>
            <a:fld id="{279E747F-B875-42B0-B9E7-8A8673214981}" type="slidenum">
              <a:rPr lang="en-GB" smtClean="0"/>
              <a:t>25</a:t>
            </a:fld>
            <a:endParaRPr lang="en-GB"/>
          </a:p>
        </p:txBody>
      </p:sp>
    </p:spTree>
    <p:extLst>
      <p:ext uri="{BB962C8B-B14F-4D97-AF65-F5344CB8AC3E}">
        <p14:creationId xmlns:p14="http://schemas.microsoft.com/office/powerpoint/2010/main" val="3902242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verify that this is actually working by comparing the entropy for images which the model gets right and wrong.</a:t>
            </a:r>
          </a:p>
          <a:p>
            <a:endParaRPr lang="en-US" dirty="0"/>
          </a:p>
          <a:p>
            <a:r>
              <a:rPr lang="en-US" dirty="0"/>
              <a:t>X</a:t>
            </a:r>
          </a:p>
          <a:p>
            <a:endParaRPr lang="en-US" dirty="0"/>
          </a:p>
          <a:p>
            <a:r>
              <a:rPr lang="en-US" dirty="0"/>
              <a:t>Y</a:t>
            </a:r>
          </a:p>
          <a:p>
            <a:endParaRPr lang="en-US" dirty="0"/>
          </a:p>
        </p:txBody>
      </p:sp>
      <p:sp>
        <p:nvSpPr>
          <p:cNvPr id="4" name="Slide Number Placeholder 3"/>
          <p:cNvSpPr>
            <a:spLocks noGrp="1"/>
          </p:cNvSpPr>
          <p:nvPr>
            <p:ph type="sldNum" sz="quarter" idx="10"/>
          </p:nvPr>
        </p:nvSpPr>
        <p:spPr/>
        <p:txBody>
          <a:bodyPr/>
          <a:lstStyle/>
          <a:p>
            <a:fld id="{279E747F-B875-42B0-B9E7-8A8673214981}" type="slidenum">
              <a:rPr lang="en-GB" smtClean="0"/>
              <a:t>26</a:t>
            </a:fld>
            <a:endParaRPr lang="en-GB"/>
          </a:p>
        </p:txBody>
      </p:sp>
    </p:spTree>
    <p:extLst>
      <p:ext uri="{BB962C8B-B14F-4D97-AF65-F5344CB8AC3E}">
        <p14:creationId xmlns:p14="http://schemas.microsoft.com/office/powerpoint/2010/main" val="2437282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Summarise</a:t>
            </a:r>
            <a:r>
              <a:rPr lang="en-US" dirty="0"/>
              <a:t>. Classic -&gt; tidal. Human + model + Darryl. Combined: active learning. Quantifying uncertainty, I hope, will let me pick out the most informative examples, build better models and give you the best possible galaxy classifications.</a:t>
            </a:r>
          </a:p>
          <a:p>
            <a:endParaRPr lang="en-US" dirty="0"/>
          </a:p>
          <a:p>
            <a:r>
              <a:rPr lang="en-US" dirty="0"/>
              <a:t>I think that this is something of a shift in philosophy. We’re not data scientists – we’re scientists. We’re not just handed a set of labels and told to build a model – we have choices about what to measure, what to follow up spectroscopically, in my case what images to show volunteers. Lets use that freedom to do better science. Thank you.</a:t>
            </a:r>
          </a:p>
        </p:txBody>
      </p:sp>
    </p:spTree>
    <p:extLst>
      <p:ext uri="{BB962C8B-B14F-4D97-AF65-F5344CB8AC3E}">
        <p14:creationId xmlns:p14="http://schemas.microsoft.com/office/powerpoint/2010/main" val="4216650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it work? Happily, yes. </a:t>
            </a:r>
          </a:p>
          <a:p>
            <a:endParaRPr lang="en-GB" dirty="0"/>
          </a:p>
          <a:p>
            <a:r>
              <a:rPr lang="en-GB" dirty="0"/>
              <a:t>To test how well it works, I replicated two methods currently used by astronomers on the same dataset. </a:t>
            </a:r>
          </a:p>
          <a:p>
            <a:endParaRPr lang="en-GB" dirty="0"/>
          </a:p>
          <a:p>
            <a:r>
              <a:rPr lang="en-GB" dirty="0"/>
              <a:t>The first method, called wind-charm, is a general purpose machine learning tool first developed for medical images and later applied to galaxy classification. It measures over 1000 properties of every image, such as the total brightness, and decides which are the discriminatory by trying to separate classes with planes in this very high-dimensional space. </a:t>
            </a:r>
          </a:p>
          <a:p>
            <a:endParaRPr lang="en-GB" dirty="0"/>
          </a:p>
          <a:p>
            <a:r>
              <a:rPr lang="en-GB" dirty="0"/>
              <a:t>The second method, by </a:t>
            </a:r>
            <a:r>
              <a:rPr lang="en-GB" dirty="0" err="1"/>
              <a:t>Pawlik</a:t>
            </a:r>
            <a:r>
              <a:rPr lang="en-GB" dirty="0"/>
              <a:t> and published in 2016, is a classic rule-based astronomy approach. </a:t>
            </a:r>
            <a:r>
              <a:rPr lang="en-GB" dirty="0" err="1"/>
              <a:t>Pawlik</a:t>
            </a:r>
            <a:r>
              <a:rPr lang="en-GB" dirty="0"/>
              <a:t> measures the asymmetry of the galaxy, and the asymmetry of the binary mask of that galaxy – just like the masks I used when removing interlopers. Galaxies with both a high asymmetry and a high mask asymmetry are usually tidal.</a:t>
            </a:r>
          </a:p>
          <a:p>
            <a:endParaRPr lang="en-GB" dirty="0"/>
          </a:p>
          <a:p>
            <a:r>
              <a:rPr lang="en-GB" dirty="0"/>
              <a:t>Here’s how each method performs on the same data. The y axis measures how many galaxies which really are tidal are correctly classified as tidal – the completeness of the classifier. The x axis measures how many galaxies which are incorrectly classified as tidal, when they are actually not – the contamination. Each line is generated by varying the threshold at which each continuously-valued prediction is considered to be tidal. </a:t>
            </a:r>
          </a:p>
          <a:p>
            <a:endParaRPr lang="en-GB" dirty="0"/>
          </a:p>
          <a:p>
            <a:r>
              <a:rPr lang="en-GB" dirty="0"/>
              <a:t>A perfect classifier would be completely in the top right: 100% completeness and 0% contamination. In light blue is </a:t>
            </a:r>
            <a:r>
              <a:rPr lang="en-GB" dirty="0" err="1"/>
              <a:t>windcharm</a:t>
            </a:r>
            <a:r>
              <a:rPr lang="en-GB" dirty="0"/>
              <a:t>. It does better than random chance, but it’s not great – probably because of the faintness of the tidal features and the complexity of each galaxy. In yellow and purple are two slightly different versions of </a:t>
            </a:r>
            <a:r>
              <a:rPr lang="en-GB" dirty="0" err="1"/>
              <a:t>Pawlik</a:t>
            </a:r>
            <a:r>
              <a:rPr lang="en-GB" dirty="0"/>
              <a:t>. </a:t>
            </a:r>
            <a:r>
              <a:rPr lang="en-GB" dirty="0" err="1"/>
              <a:t>Pawlik</a:t>
            </a:r>
            <a:r>
              <a:rPr lang="en-GB" dirty="0"/>
              <a:t> does quite well and largely outperforms </a:t>
            </a:r>
            <a:r>
              <a:rPr lang="en-GB" dirty="0" err="1"/>
              <a:t>windcharm</a:t>
            </a:r>
            <a:r>
              <a:rPr lang="en-GB" dirty="0"/>
              <a:t>, but there’s still a lot of room for improvement. In red is a single one of my convolutional neural networks. It already outperforms both </a:t>
            </a:r>
            <a:r>
              <a:rPr lang="en-GB" dirty="0" err="1"/>
              <a:t>Pawlik</a:t>
            </a:r>
            <a:r>
              <a:rPr lang="en-GB" dirty="0"/>
              <a:t> and </a:t>
            </a:r>
            <a:r>
              <a:rPr lang="en-GB" dirty="0" err="1"/>
              <a:t>windcharm</a:t>
            </a:r>
            <a:r>
              <a:rPr lang="en-GB" dirty="0"/>
              <a:t>. In green and blue are two ensemble classifiers. The ensemble approach improves on the single network and outperforms both </a:t>
            </a:r>
            <a:r>
              <a:rPr lang="en-GB" dirty="0" err="1"/>
              <a:t>Pawlik</a:t>
            </a:r>
            <a:r>
              <a:rPr lang="en-GB" dirty="0"/>
              <a:t> and </a:t>
            </a:r>
            <a:r>
              <a:rPr lang="en-GB" dirty="0" err="1"/>
              <a:t>windcharm</a:t>
            </a:r>
            <a:r>
              <a:rPr lang="en-GB" dirty="0"/>
              <a:t> by a significant margin.</a:t>
            </a:r>
          </a:p>
          <a:p>
            <a:endParaRPr lang="en-GB" dirty="0"/>
          </a:p>
          <a:p>
            <a:r>
              <a:rPr lang="en-GB" dirty="0"/>
              <a:t>Astronomers can choose the completeness they like, but at the cost of contamination. For example, if you would like a sample of tidal galaxies with a completeness of 75%, containing 3 quarters of all tidal galaxies, you would have a contamination rate of 50% with </a:t>
            </a:r>
            <a:r>
              <a:rPr lang="en-GB" dirty="0" err="1"/>
              <a:t>windcharm</a:t>
            </a:r>
            <a:r>
              <a:rPr lang="en-GB" dirty="0"/>
              <a:t> and </a:t>
            </a:r>
            <a:r>
              <a:rPr lang="en-GB" dirty="0" err="1"/>
              <a:t>pawlik</a:t>
            </a:r>
            <a:r>
              <a:rPr lang="en-GB" dirty="0"/>
              <a:t>, but only 30% with a network and only 20% with an ensemble.</a:t>
            </a:r>
          </a:p>
          <a:p>
            <a:endParaRPr lang="en-GB" dirty="0"/>
          </a:p>
          <a:p>
            <a:r>
              <a:rPr lang="en-GB" dirty="0"/>
              <a:t>By using convolutional neural networks, I’ve built a classifier that can automatically identify tidal features with significantly higher accuracy than the methods astronomers currently use. An effective automatic classifier removes the need for tedious and subjective visual inspection, and allows for much larger samples of tidal galaxies to be generated. My method scales well through parallel design, and can learn from 140,000 images in 48 hours with very moderate HPC resources. Large samples of tidal galaxies with high completeness and low contamination will provide the statistical power that astronomers need to make reliable inferences on the properties of merging galaxies, and on the impact of mergers on galaxy evolution.</a:t>
            </a:r>
          </a:p>
          <a:p>
            <a:endParaRPr lang="en-GB" dirty="0"/>
          </a:p>
          <a:p>
            <a:r>
              <a:rPr lang="en-GB" dirty="0"/>
              <a:t>I’m excited to continue this work for my PhD. Having proven the method on previously classified galaxies, I would like to apply it to new wide-field surveys like KIDS. There’s also one unique advantage to my method that I’m keen to develop.</a:t>
            </a:r>
            <a:endParaRPr lang="en-US" dirty="0"/>
          </a:p>
        </p:txBody>
      </p:sp>
      <p:sp>
        <p:nvSpPr>
          <p:cNvPr id="4" name="Slide Number Placeholder 3"/>
          <p:cNvSpPr>
            <a:spLocks noGrp="1"/>
          </p:cNvSpPr>
          <p:nvPr>
            <p:ph type="sldNum" sz="quarter" idx="10"/>
          </p:nvPr>
        </p:nvSpPr>
        <p:spPr/>
        <p:txBody>
          <a:bodyPr/>
          <a:lstStyle/>
          <a:p>
            <a:fld id="{279E747F-B875-42B0-B9E7-8A8673214981}" type="slidenum">
              <a:rPr lang="en-GB" smtClean="0"/>
              <a:t>29</a:t>
            </a:fld>
            <a:endParaRPr lang="en-GB"/>
          </a:p>
        </p:txBody>
      </p:sp>
    </p:spTree>
    <p:extLst>
      <p:ext uri="{BB962C8B-B14F-4D97-AF65-F5344CB8AC3E}">
        <p14:creationId xmlns:p14="http://schemas.microsoft.com/office/powerpoint/2010/main" val="74009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simulation of two colliding spiral galaxies, of equal masses. It looks about as dramatic as you would expect. You can see that disturbances to the shape of the galaxy remain visible, albeit fainter, for quite some time after the nuclei have merged. Look how these arm-like features remain in the final panel. Such disturbances are called tidal features.</a:t>
            </a:r>
          </a:p>
          <a:p>
            <a:endParaRPr lang="en-GB" dirty="0"/>
          </a:p>
          <a:p>
            <a:r>
              <a:rPr lang="en-GB" dirty="0"/>
              <a:t>Mergers are important to study for both their impact on galaxy evolution, and as probes of the properties of the merging objects. By counting tidal galaxies and measuring their properties, you can make inferences about what the objects that merged were like.</a:t>
            </a:r>
          </a:p>
          <a:p>
            <a:endParaRPr lang="en-GB" dirty="0"/>
          </a:p>
          <a:p>
            <a:r>
              <a:rPr lang="en-GB" dirty="0"/>
              <a:t>For example, we observe that more spiral galaxies have tidal features than elliptical galaxies. [timescale?] Spirals have a higher gas content than </a:t>
            </a:r>
            <a:r>
              <a:rPr lang="en-GB" dirty="0" err="1"/>
              <a:t>ellipticals</a:t>
            </a:r>
            <a:r>
              <a:rPr lang="en-GB" dirty="0"/>
              <a:t>, leading to more star formation being triggered by the merger and a longer timescale over which tidal features can be detected following a merger – raising the number count. By counting the ratios of galaxy types with tidal features, you are measuring the relative gas contents of those galaxies. That’s one way in which samples of recently merged galaxies are useful astrophysical probes.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hard part is being able to identify enough galaxies with tidal features to make statistically significant inferences. For the paper on measuring gas content that I just summarized, researchers went through 3000 galaxies by eye and decided if each one had tidal features or not. Visual inspection isn’t great – it’s subjective, it’s hard to reproduce, and most of all it doesn’t scale.  There are not enough grad students in the world to inspect a significant fraction of the galaxies that new wide-field surveys like LSST are expected to reveal.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did the researchers use visual inspection then?  Because automatically detecting tidal features is difficult to do effectively. That’s because what we really observe looks like this:</a:t>
            </a:r>
          </a:p>
        </p:txBody>
      </p:sp>
      <p:sp>
        <p:nvSpPr>
          <p:cNvPr id="4" name="Slide Number Placeholder 3"/>
          <p:cNvSpPr>
            <a:spLocks noGrp="1"/>
          </p:cNvSpPr>
          <p:nvPr>
            <p:ph type="sldNum" sz="quarter" idx="10"/>
          </p:nvPr>
        </p:nvSpPr>
        <p:spPr/>
        <p:txBody>
          <a:bodyPr/>
          <a:lstStyle/>
          <a:p>
            <a:fld id="{279E747F-B875-42B0-B9E7-8A8673214981}" type="slidenum">
              <a:rPr lang="en-GB" smtClean="0"/>
              <a:t>30</a:t>
            </a:fld>
            <a:endParaRPr lang="en-GB"/>
          </a:p>
        </p:txBody>
      </p:sp>
    </p:spTree>
    <p:extLst>
      <p:ext uri="{BB962C8B-B14F-4D97-AF65-F5344CB8AC3E}">
        <p14:creationId xmlns:p14="http://schemas.microsoft.com/office/powerpoint/2010/main" val="244638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This is how fast we’re going through galaxies now. </a:t>
            </a:r>
            <a:r>
              <a:rPr lang="en-GB" b="1" dirty="0"/>
              <a:t>This </a:t>
            </a:r>
            <a:r>
              <a:rPr lang="en-GB" dirty="0"/>
              <a:t>is how fast we need to be going through galaxies to finish all the surveys we’d like in the next year.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Now. When LSST starts in around 2021, </a:t>
            </a:r>
            <a:r>
              <a:rPr lang="en-GB" b="1" dirty="0"/>
              <a:t>we'll need to be working this fast.</a:t>
            </a:r>
            <a:endParaRPr lang="en-GB" dirty="0"/>
          </a:p>
        </p:txBody>
      </p:sp>
    </p:spTree>
    <p:extLst>
      <p:ext uri="{BB962C8B-B14F-4D97-AF65-F5344CB8AC3E}">
        <p14:creationId xmlns:p14="http://schemas.microsoft.com/office/powerpoint/2010/main" val="2608350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Aim to cut down noise</a:t>
            </a:r>
          </a:p>
          <a:p>
            <a:endParaRPr lang="en-GB" dirty="0"/>
          </a:p>
          <a:p>
            <a:r>
              <a:rPr lang="en-GB" dirty="0" err="1"/>
              <a:t>SExtractor</a:t>
            </a:r>
            <a:r>
              <a:rPr lang="en-GB" dirty="0"/>
              <a:t> is quite bad at this</a:t>
            </a:r>
            <a:endParaRPr lang="en-US" dirty="0"/>
          </a:p>
        </p:txBody>
      </p:sp>
      <p:sp>
        <p:nvSpPr>
          <p:cNvPr id="4" name="Slide Number Placeholder 3"/>
          <p:cNvSpPr>
            <a:spLocks noGrp="1"/>
          </p:cNvSpPr>
          <p:nvPr>
            <p:ph type="sldNum" sz="quarter" idx="10"/>
          </p:nvPr>
        </p:nvSpPr>
        <p:spPr/>
        <p:txBody>
          <a:bodyPr/>
          <a:lstStyle/>
          <a:p>
            <a:fld id="{279E747F-B875-42B0-B9E7-8A8673214981}" type="slidenum">
              <a:rPr lang="en-GB" smtClean="0"/>
              <a:t>31</a:t>
            </a:fld>
            <a:endParaRPr lang="en-GB"/>
          </a:p>
        </p:txBody>
      </p:sp>
    </p:spTree>
    <p:extLst>
      <p:ext uri="{BB962C8B-B14F-4D97-AF65-F5344CB8AC3E}">
        <p14:creationId xmlns:p14="http://schemas.microsoft.com/office/powerpoint/2010/main" val="3561967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group neurons together in layers and then have the output of a neuron in one layer be the input for a neuron in the next. You would plug in the pixel values for your galaxy image into the neurons in the first layer, and then use the output of the first layer as the input for the second. And so on.</a:t>
            </a:r>
          </a:p>
          <a:p>
            <a:endParaRPr lang="en-GB" dirty="0"/>
          </a:p>
          <a:p>
            <a:r>
              <a:rPr lang="en-GB" dirty="0"/>
              <a:t>If you construct your neurons so that the final layer outputs a single number between 0 and 1, you can interpret that as a prediction: a probability for your input galaxy having tidal features, in our case.</a:t>
            </a:r>
          </a:p>
          <a:p>
            <a:endParaRPr lang="en-GB" dirty="0"/>
          </a:p>
          <a:p>
            <a:r>
              <a:rPr lang="en-GB" dirty="0"/>
              <a:t>Why should that number have anything to do with making a prediction? We can optimize the weights and biases such that they minimise an objective function that measures how inaccurate the predictions are. Try some parameter values, see how the prediction quality changes, pick some new values, repeat. </a:t>
            </a:r>
            <a:endParaRPr lang="en-US" dirty="0"/>
          </a:p>
        </p:txBody>
      </p:sp>
      <p:sp>
        <p:nvSpPr>
          <p:cNvPr id="4" name="Slide Number Placeholder 3"/>
          <p:cNvSpPr>
            <a:spLocks noGrp="1"/>
          </p:cNvSpPr>
          <p:nvPr>
            <p:ph type="sldNum" sz="quarter" idx="10"/>
          </p:nvPr>
        </p:nvSpPr>
        <p:spPr/>
        <p:txBody>
          <a:bodyPr/>
          <a:lstStyle/>
          <a:p>
            <a:fld id="{279E747F-B875-42B0-B9E7-8A8673214981}" type="slidenum">
              <a:rPr lang="en-GB" smtClean="0"/>
              <a:t>32</a:t>
            </a:fld>
            <a:endParaRPr lang="en-GB"/>
          </a:p>
        </p:txBody>
      </p:sp>
    </p:spTree>
    <p:extLst>
      <p:ext uri="{BB962C8B-B14F-4D97-AF65-F5344CB8AC3E}">
        <p14:creationId xmlns:p14="http://schemas.microsoft.com/office/powerpoint/2010/main" val="2733550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what happens when you train two otherwise identical networks with and without all these tweaks.</a:t>
            </a:r>
          </a:p>
          <a:p>
            <a:endParaRPr lang="en-GB" dirty="0"/>
          </a:p>
          <a:p>
            <a:r>
              <a:rPr lang="en-GB" dirty="0"/>
              <a:t>The y axis measures the network accuracy: how often it correctly predicts the class of an image. The x axis measures how many randomly transformed examples the network has been shown. One epoch means 1000 training images.</a:t>
            </a:r>
          </a:p>
          <a:p>
            <a:endParaRPr lang="en-GB" dirty="0"/>
          </a:p>
          <a:p>
            <a:r>
              <a:rPr lang="en-GB" dirty="0"/>
              <a:t>The red lines plot the accuracy the network has on the images it’s being trained on. After 80,000 images, it reckons it can pick out tidal galaxies correctly 98% of the time. However, when you periodically show the network new unseen images that it hasn’t been trained on, the real accuracy is more like 65%. The network is learning the noise in the training set rather than genuinely discriminative features.</a:t>
            </a:r>
          </a:p>
          <a:p>
            <a:endParaRPr lang="en-GB" dirty="0"/>
          </a:p>
          <a:p>
            <a:r>
              <a:rPr lang="en-GB" dirty="0"/>
              <a:t>However, using the tweaks just outlined, the network does much better. It achieves a real accuracy of about 77%, and the accuracy on training and test sets match well. </a:t>
            </a:r>
          </a:p>
          <a:p>
            <a:endParaRPr lang="en-GB" dirty="0"/>
          </a:p>
        </p:txBody>
      </p:sp>
      <p:sp>
        <p:nvSpPr>
          <p:cNvPr id="4" name="Slide Number Placeholder 3"/>
          <p:cNvSpPr>
            <a:spLocks noGrp="1"/>
          </p:cNvSpPr>
          <p:nvPr>
            <p:ph type="sldNum" sz="quarter" idx="10"/>
          </p:nvPr>
        </p:nvSpPr>
        <p:spPr/>
        <p:txBody>
          <a:bodyPr/>
          <a:lstStyle/>
          <a:p>
            <a:fld id="{279E747F-B875-42B0-B9E7-8A8673214981}" type="slidenum">
              <a:rPr lang="en-GB" smtClean="0"/>
              <a:t>34</a:t>
            </a:fld>
            <a:endParaRPr lang="en-GB"/>
          </a:p>
        </p:txBody>
      </p:sp>
    </p:spTree>
    <p:extLst>
      <p:ext uri="{BB962C8B-B14F-4D97-AF65-F5344CB8AC3E}">
        <p14:creationId xmlns:p14="http://schemas.microsoft.com/office/powerpoint/2010/main" val="3423797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task was to find a way to automatically classify galaxies as being tidal or not, and to verify my method by comparing my predictions with those of the researchers. Because the previous </a:t>
            </a:r>
            <a:r>
              <a:rPr lang="en-GB" dirty="0" err="1"/>
              <a:t>MPhys</a:t>
            </a:r>
            <a:r>
              <a:rPr lang="en-GB" dirty="0"/>
              <a:t> project had failed to use traditional rule-based programming to solve the problem, it was suggested that I use machine learning. The most important thing to know about machine learning is that it’s learning by example. You show the machine many examples of each class, and it tries to identify patterns, rather than you simply telling it how to classify each image.</a:t>
            </a:r>
          </a:p>
          <a:p>
            <a:endParaRPr lang="en-GB" dirty="0"/>
          </a:p>
          <a:p>
            <a:r>
              <a:rPr lang="en-GB" dirty="0"/>
              <a:t>To classify the galaxies, I chose to use a machine learning technique called convolutional neural networks. Convolutional neural networks are the state-of-the-art approach for image classification in computer science, and I’m going to spend a big chunk of this talk on the computer science aspect of how they work. That’s because a big chunk of my project was (F) learning about these networks, (F) implementing them in python, and (F) tailoring them for this astrophysics problems.</a:t>
            </a:r>
          </a:p>
          <a:p>
            <a:endParaRPr lang="en-GB" dirty="0"/>
          </a:p>
          <a:p>
            <a:r>
              <a:rPr lang="en-GB" dirty="0"/>
              <a:t>Part of that tailoring involved making the network work on such a small dataset. 1800 images might not sound small, but convolutional neural networks are usually used on datasets with millions of images. Think about detecting faces on Facebook, for example. I used regularization techniques to cope with having a very small dataset, and I’ll walk you through what those are.</a:t>
            </a:r>
          </a:p>
          <a:p>
            <a:endParaRPr lang="en-GB" dirty="0"/>
          </a:p>
          <a:p>
            <a:r>
              <a:rPr lang="en-GB" dirty="0"/>
              <a:t>To boost my classification performance, I use </a:t>
            </a:r>
            <a:r>
              <a:rPr lang="en-GB" dirty="0" err="1"/>
              <a:t>ensembling</a:t>
            </a:r>
            <a:r>
              <a:rPr lang="en-GB" dirty="0"/>
              <a:t>. If you train many networks, and aggregate their predictions, the aggregated predictions will outperform those of a single network. I’ll explain why that is and how you can do it in practice.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Finally, I reproduced two methods currently used by astronomers and applied them to the same dataset to see how my method compares. </a:t>
            </a:r>
          </a:p>
          <a:p>
            <a:endParaRPr lang="en-GB" dirty="0"/>
          </a:p>
          <a:p>
            <a:endParaRPr lang="en-GB" dirty="0"/>
          </a:p>
        </p:txBody>
      </p:sp>
      <p:sp>
        <p:nvSpPr>
          <p:cNvPr id="4" name="Slide Number Placeholder 3"/>
          <p:cNvSpPr>
            <a:spLocks noGrp="1"/>
          </p:cNvSpPr>
          <p:nvPr>
            <p:ph type="sldNum" sz="quarter" idx="10"/>
          </p:nvPr>
        </p:nvSpPr>
        <p:spPr/>
        <p:txBody>
          <a:bodyPr/>
          <a:lstStyle/>
          <a:p>
            <a:fld id="{279E747F-B875-42B0-B9E7-8A8673214981}" type="slidenum">
              <a:rPr lang="en-GB" smtClean="0"/>
              <a:t>35</a:t>
            </a:fld>
            <a:endParaRPr lang="en-GB"/>
          </a:p>
        </p:txBody>
      </p:sp>
    </p:spTree>
    <p:extLst>
      <p:ext uri="{BB962C8B-B14F-4D97-AF65-F5344CB8AC3E}">
        <p14:creationId xmlns:p14="http://schemas.microsoft.com/office/powerpoint/2010/main" val="86088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*pause* </a:t>
            </a:r>
          </a:p>
          <a:p>
            <a:pPr marL="158750" indent="0">
              <a:buNone/>
            </a:pPr>
            <a:endParaRPr lang="en-US" dirty="0"/>
          </a:p>
          <a:p>
            <a:pPr marL="158750" indent="0">
              <a:buNone/>
            </a:pPr>
            <a:r>
              <a:rPr lang="en-US" dirty="0"/>
              <a:t>Either LSST will give us the largest, richest set of morphology measurements to date – or it won’t, because we won’t be able to keep up.</a:t>
            </a:r>
          </a:p>
          <a:p>
            <a:pPr marL="158750" indent="0">
              <a:buNone/>
            </a:pPr>
            <a:endParaRPr lang="en-US" dirty="0"/>
          </a:p>
          <a:p>
            <a:pPr marL="158750" indent="0">
              <a:buNone/>
            </a:pPr>
            <a:r>
              <a:rPr lang="en-US" dirty="0"/>
              <a:t>Dealing with this is my job. I write my thesis around here *point to 2020*. So when I said -</a:t>
            </a:r>
          </a:p>
        </p:txBody>
      </p:sp>
    </p:spTree>
    <p:extLst>
      <p:ext uri="{BB962C8B-B14F-4D97-AF65-F5344CB8AC3E}">
        <p14:creationId xmlns:p14="http://schemas.microsoft.com/office/powerpoint/2010/main" val="147790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 Galaxy Zoo has a problem…</a:t>
            </a:r>
            <a:endParaRPr dirty="0"/>
          </a:p>
        </p:txBody>
      </p:sp>
    </p:spTree>
    <p:extLst>
      <p:ext uri="{BB962C8B-B14F-4D97-AF65-F5344CB8AC3E}">
        <p14:creationId xmlns:p14="http://schemas.microsoft.com/office/powerpoint/2010/main" val="492040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 I really meant that I have a problem!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*pause*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So how can I solve it? I have a few ideas to show you, and I’d really like to know what you think because I need to make this work.</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[2 – 2.5 mins]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3198732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a:t>The first approach I could take is to treat this as a classic data science problem. I have some labelled galaxies to train on, and I’d like to build a model to predict the rest. Human labels, feeding a model. I put ”now” here because this is something I’ve already done some work on.</a:t>
            </a:r>
          </a:p>
        </p:txBody>
      </p:sp>
    </p:spTree>
    <p:extLst>
      <p:ext uri="{BB962C8B-B14F-4D97-AF65-F5344CB8AC3E}">
        <p14:creationId xmlns:p14="http://schemas.microsoft.com/office/powerpoint/2010/main" val="220790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joined the Galaxy Zoo team, I was challenged to find a way to automatically identify low surface brightness tidal features.</a:t>
            </a:r>
          </a:p>
          <a:p>
            <a:endParaRPr lang="en-GB" dirty="0"/>
          </a:p>
          <a:p>
            <a:r>
              <a:rPr lang="en-GB" dirty="0"/>
              <a:t>I was given a </a:t>
            </a:r>
            <a:r>
              <a:rPr lang="en-GB" dirty="0" err="1"/>
              <a:t>catalog</a:t>
            </a:r>
            <a:r>
              <a:rPr lang="en-GB" dirty="0"/>
              <a:t> of 2000 galaxies that had been labelled by eye. My task was to replicate those 2000 labels automatically. </a:t>
            </a:r>
          </a:p>
          <a:p>
            <a:endParaRPr lang="en-GB" dirty="0"/>
          </a:p>
          <a:p>
            <a:r>
              <a:rPr lang="en-GB" dirty="0"/>
              <a:t>Here’s some of the galaxies I had to classify. The images are from the Canada-France-Hawaii Telescope. The first thing that you’ll notice is that they’re deep. g-band limiting magnitude of 27.7. </a:t>
            </a:r>
          </a:p>
          <a:p>
            <a:endParaRPr lang="en-GB" dirty="0"/>
          </a:p>
          <a:p>
            <a:r>
              <a:rPr lang="en-GB" dirty="0"/>
              <a:t>For eyes, deep images are great. You can see faint tidal features that indicate a merger happened.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point out the examples…This one is pretty obvious – you can see tails extending from both galaxies, and a bridge between them. Here, there’s possibly a tidal shell. And here, there’s a curious asymmetry in this arm-like 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algorithms, though, deep images actually make things harder.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method is to fit a light profile, subtract it off, and measure the residuals. If there’s lots of residuals, the galaxy is disturbed and probably a post-merger. That’s fine when you’re dealing with blobs – but fitting a model light profile to a flocculent spiral is not going to end well. All these bright arms will dominate the residuals over any real tidal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Another thing we could try is to handcraft some feature to measure. Perhaps the asymmetry. If the galaxy is highly asymmetric, it’s probably a post-merger. But what if you have a foreground or background source? You’d better mask that really well. And what about this galaxy? It has a tidal shell – but it’s totally symmetric.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neither of these methods is really suitable for galaxies with complex morphologies. It’s hard to write a set of rules that can consistently pick out tidal features.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forwards and sideways. Quietly: you know where this is going. 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point in the talk where the presenter usually introduces convolutional neural networks. They explain how they can learn the best rules directly from the data, and they work very well. Fine. You’ve seen this before. Instead – let me show you something more interesting.</a:t>
            </a:r>
          </a:p>
        </p:txBody>
      </p:sp>
      <p:sp>
        <p:nvSpPr>
          <p:cNvPr id="4" name="Slide Number Placeholder 3"/>
          <p:cNvSpPr>
            <a:spLocks noGrp="1"/>
          </p:cNvSpPr>
          <p:nvPr>
            <p:ph type="sldNum" sz="quarter" idx="10"/>
          </p:nvPr>
        </p:nvSpPr>
        <p:spPr/>
        <p:txBody>
          <a:bodyPr/>
          <a:lstStyle/>
          <a:p>
            <a:fld id="{279E747F-B875-42B0-B9E7-8A8673214981}" type="slidenum">
              <a:rPr lang="en-GB" smtClean="0"/>
              <a:t>8</a:t>
            </a:fld>
            <a:endParaRPr lang="en-GB"/>
          </a:p>
        </p:txBody>
      </p:sp>
    </p:spTree>
    <p:extLst>
      <p:ext uri="{BB962C8B-B14F-4D97-AF65-F5344CB8AC3E}">
        <p14:creationId xmlns:p14="http://schemas.microsoft.com/office/powerpoint/2010/main" val="3044967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Neural networks can identify which parts of the image are tidal. Consider taking an image, painting in random structure within some small area, and reclassifying the image. </a:t>
            </a:r>
          </a:p>
          <a:p>
            <a:endParaRPr lang="en-GB" dirty="0"/>
          </a:p>
          <a:p>
            <a:r>
              <a:rPr lang="en-GB" dirty="0"/>
              <a:t>You can repeat this many times for different areas. When you plot the new classifications as a heatmap, you can see which parts of the original image the network considers to be tidal.</a:t>
            </a:r>
          </a:p>
          <a:p>
            <a:endParaRPr lang="en-GB" dirty="0"/>
          </a:p>
          <a:p>
            <a:r>
              <a:rPr lang="en-GB" dirty="0"/>
              <a:t>I think that’s quite cool. Not only can we classify images better, but we can start to make quantitative measurements of the shapes of tidal features.</a:t>
            </a:r>
            <a:endParaRPr lang="en-US" dirty="0"/>
          </a:p>
        </p:txBody>
      </p:sp>
      <p:sp>
        <p:nvSpPr>
          <p:cNvPr id="4" name="Slide Number Placeholder 3"/>
          <p:cNvSpPr>
            <a:spLocks noGrp="1"/>
          </p:cNvSpPr>
          <p:nvPr>
            <p:ph type="sldNum" sz="quarter" idx="10"/>
          </p:nvPr>
        </p:nvSpPr>
        <p:spPr/>
        <p:txBody>
          <a:bodyPr/>
          <a:lstStyle/>
          <a:p>
            <a:fld id="{279E747F-B875-42B0-B9E7-8A8673214981}" type="slidenum">
              <a:rPr lang="en-GB" smtClean="0"/>
              <a:t>9</a:t>
            </a:fld>
            <a:endParaRPr lang="en-GB"/>
          </a:p>
        </p:txBody>
      </p:sp>
    </p:spTree>
    <p:extLst>
      <p:ext uri="{BB962C8B-B14F-4D97-AF65-F5344CB8AC3E}">
        <p14:creationId xmlns:p14="http://schemas.microsoft.com/office/powerpoint/2010/main" val="201435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Pr>
        <a:solidFill>
          <a:srgbClr val="EDF0F4"/>
        </a:solidFill>
        <a:effectLst/>
      </p:bgPr>
    </p:bg>
    <p:spTree>
      <p:nvGrpSpPr>
        <p:cNvPr id="1" name="Shape 9"/>
        <p:cNvGrpSpPr/>
        <p:nvPr/>
      </p:nvGrpSpPr>
      <p:grpSpPr>
        <a:xfrm>
          <a:off x="0" y="0"/>
          <a:ext cx="0" cy="0"/>
          <a:chOff x="0" y="0"/>
          <a:chExt cx="0" cy="0"/>
        </a:xfrm>
      </p:grpSpPr>
      <p:sp>
        <p:nvSpPr>
          <p:cNvPr id="10" name="Shape 10"/>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grpSp>
        <p:nvGrpSpPr>
          <p:cNvPr id="11" name="Shape 11"/>
          <p:cNvGrpSpPr/>
          <p:nvPr/>
        </p:nvGrpSpPr>
        <p:grpSpPr>
          <a:xfrm>
            <a:off x="1107190" y="1588342"/>
            <a:ext cx="994351" cy="61101"/>
            <a:chOff x="4580561" y="2589004"/>
            <a:chExt cx="1064464" cy="25200"/>
          </a:xfrm>
        </p:grpSpPr>
        <p:sp>
          <p:nvSpPr>
            <p:cNvPr id="12" name="Shape 12"/>
            <p:cNvSpPr/>
            <p:nvPr/>
          </p:nvSpPr>
          <p:spPr>
            <a:xfrm rot="-5400000">
              <a:off x="5366325" y="2335504"/>
              <a:ext cx="25200" cy="532200"/>
            </a:xfrm>
            <a:prstGeom prst="rect">
              <a:avLst/>
            </a:prstGeom>
            <a:solidFill>
              <a:srgbClr val="A3D8D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13" name="Shape 13"/>
            <p:cNvSpPr/>
            <p:nvPr/>
          </p:nvSpPr>
          <p:spPr>
            <a:xfrm rot="-5400000">
              <a:off x="4836311" y="2333254"/>
              <a:ext cx="25200" cy="536700"/>
            </a:xfrm>
            <a:prstGeom prst="rect">
              <a:avLst/>
            </a:prstGeom>
            <a:solidFill>
              <a:srgbClr val="00979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14" name="Shape 14"/>
          <p:cNvSpPr txBox="1">
            <a:spLocks noGrp="1"/>
          </p:cNvSpPr>
          <p:nvPr>
            <p:ph type="ctrTitle"/>
          </p:nvPr>
        </p:nvSpPr>
        <p:spPr>
          <a:xfrm>
            <a:off x="972600" y="1763267"/>
            <a:ext cx="10250800" cy="221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5600">
                <a:solidFill>
                  <a:schemeClr val="dk2"/>
                </a:solidFill>
              </a:defRPr>
            </a:lvl1pPr>
            <a:lvl2pPr lvl="1">
              <a:spcBef>
                <a:spcPts val="0"/>
              </a:spcBef>
              <a:spcAft>
                <a:spcPts val="0"/>
              </a:spcAft>
              <a:buClr>
                <a:schemeClr val="dk2"/>
              </a:buClr>
              <a:buSzPts val="4200"/>
              <a:buNone/>
              <a:defRPr sz="5600">
                <a:solidFill>
                  <a:schemeClr val="dk2"/>
                </a:solidFill>
              </a:defRPr>
            </a:lvl2pPr>
            <a:lvl3pPr lvl="2">
              <a:spcBef>
                <a:spcPts val="0"/>
              </a:spcBef>
              <a:spcAft>
                <a:spcPts val="0"/>
              </a:spcAft>
              <a:buClr>
                <a:schemeClr val="dk2"/>
              </a:buClr>
              <a:buSzPts val="4200"/>
              <a:buNone/>
              <a:defRPr sz="5600">
                <a:solidFill>
                  <a:schemeClr val="dk2"/>
                </a:solidFill>
              </a:defRPr>
            </a:lvl3pPr>
            <a:lvl4pPr lvl="3">
              <a:spcBef>
                <a:spcPts val="0"/>
              </a:spcBef>
              <a:spcAft>
                <a:spcPts val="0"/>
              </a:spcAft>
              <a:buClr>
                <a:schemeClr val="dk2"/>
              </a:buClr>
              <a:buSzPts val="4200"/>
              <a:buNone/>
              <a:defRPr sz="5600">
                <a:solidFill>
                  <a:schemeClr val="dk2"/>
                </a:solidFill>
              </a:defRPr>
            </a:lvl4pPr>
            <a:lvl5pPr lvl="4">
              <a:spcBef>
                <a:spcPts val="0"/>
              </a:spcBef>
              <a:spcAft>
                <a:spcPts val="0"/>
              </a:spcAft>
              <a:buClr>
                <a:schemeClr val="dk2"/>
              </a:buClr>
              <a:buSzPts val="4200"/>
              <a:buNone/>
              <a:defRPr sz="5600">
                <a:solidFill>
                  <a:schemeClr val="dk2"/>
                </a:solidFill>
              </a:defRPr>
            </a:lvl5pPr>
            <a:lvl6pPr lvl="5">
              <a:spcBef>
                <a:spcPts val="0"/>
              </a:spcBef>
              <a:spcAft>
                <a:spcPts val="0"/>
              </a:spcAft>
              <a:buClr>
                <a:schemeClr val="dk2"/>
              </a:buClr>
              <a:buSzPts val="4200"/>
              <a:buNone/>
              <a:defRPr sz="5600">
                <a:solidFill>
                  <a:schemeClr val="dk2"/>
                </a:solidFill>
              </a:defRPr>
            </a:lvl6pPr>
            <a:lvl7pPr lvl="6">
              <a:spcBef>
                <a:spcPts val="0"/>
              </a:spcBef>
              <a:spcAft>
                <a:spcPts val="0"/>
              </a:spcAft>
              <a:buClr>
                <a:schemeClr val="dk2"/>
              </a:buClr>
              <a:buSzPts val="4200"/>
              <a:buNone/>
              <a:defRPr sz="5600">
                <a:solidFill>
                  <a:schemeClr val="dk2"/>
                </a:solidFill>
              </a:defRPr>
            </a:lvl7pPr>
            <a:lvl8pPr lvl="7">
              <a:spcBef>
                <a:spcPts val="0"/>
              </a:spcBef>
              <a:spcAft>
                <a:spcPts val="0"/>
              </a:spcAft>
              <a:buClr>
                <a:schemeClr val="dk2"/>
              </a:buClr>
              <a:buSzPts val="4200"/>
              <a:buNone/>
              <a:defRPr sz="5600">
                <a:solidFill>
                  <a:schemeClr val="dk2"/>
                </a:solidFill>
              </a:defRPr>
            </a:lvl8pPr>
            <a:lvl9pPr lvl="8">
              <a:spcBef>
                <a:spcPts val="0"/>
              </a:spcBef>
              <a:spcAft>
                <a:spcPts val="0"/>
              </a:spcAft>
              <a:buClr>
                <a:schemeClr val="dk2"/>
              </a:buClr>
              <a:buSzPts val="4200"/>
              <a:buNone/>
              <a:defRPr sz="5600">
                <a:solidFill>
                  <a:schemeClr val="dk2"/>
                </a:solidFill>
              </a:defRPr>
            </a:lvl9pPr>
          </a:lstStyle>
          <a:p>
            <a:endParaRPr/>
          </a:p>
        </p:txBody>
      </p:sp>
      <p:sp>
        <p:nvSpPr>
          <p:cNvPr id="15" name="Shape 15"/>
          <p:cNvSpPr txBox="1">
            <a:spLocks noGrp="1"/>
          </p:cNvSpPr>
          <p:nvPr>
            <p:ph type="subTitle" idx="1"/>
          </p:nvPr>
        </p:nvSpPr>
        <p:spPr>
          <a:xfrm>
            <a:off x="972836" y="4230533"/>
            <a:ext cx="10250800" cy="7216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16" name="Shape 16"/>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91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bg>
      <p:bgPr>
        <a:solidFill>
          <a:srgbClr val="00979D"/>
        </a:solidFill>
        <a:effectLst/>
      </p:bgPr>
    </p:bg>
    <p:spTree>
      <p:nvGrpSpPr>
        <p:cNvPr id="1" name="Shape 91"/>
        <p:cNvGrpSpPr/>
        <p:nvPr/>
      </p:nvGrpSpPr>
      <p:grpSpPr>
        <a:xfrm>
          <a:off x="0" y="0"/>
          <a:ext cx="0" cy="0"/>
          <a:chOff x="0" y="0"/>
          <a:chExt cx="0" cy="0"/>
        </a:xfrm>
      </p:grpSpPr>
      <p:grpSp>
        <p:nvGrpSpPr>
          <p:cNvPr id="92" name="Shape 92"/>
          <p:cNvGrpSpPr/>
          <p:nvPr/>
        </p:nvGrpSpPr>
        <p:grpSpPr>
          <a:xfrm>
            <a:off x="1107190" y="5558840"/>
            <a:ext cx="994351" cy="61101"/>
            <a:chOff x="4580561" y="2589004"/>
            <a:chExt cx="1064464" cy="25200"/>
          </a:xfrm>
        </p:grpSpPr>
        <p:sp>
          <p:nvSpPr>
            <p:cNvPr id="93" name="Shape 9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94" name="Shape 9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95" name="Shape 95"/>
          <p:cNvSpPr txBox="1">
            <a:spLocks noGrp="1"/>
          </p:cNvSpPr>
          <p:nvPr>
            <p:ph type="title"/>
          </p:nvPr>
        </p:nvSpPr>
        <p:spPr>
          <a:xfrm>
            <a:off x="972600" y="978600"/>
            <a:ext cx="10251200" cy="165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10666">
                <a:solidFill>
                  <a:schemeClr val="lt1"/>
                </a:solidFill>
              </a:defRPr>
            </a:lvl1pPr>
            <a:lvl2pPr lvl="1">
              <a:spcBef>
                <a:spcPts val="0"/>
              </a:spcBef>
              <a:spcAft>
                <a:spcPts val="0"/>
              </a:spcAft>
              <a:buClr>
                <a:schemeClr val="lt1"/>
              </a:buClr>
              <a:buSzPts val="8000"/>
              <a:buNone/>
              <a:defRPr sz="10666">
                <a:solidFill>
                  <a:schemeClr val="lt1"/>
                </a:solidFill>
              </a:defRPr>
            </a:lvl2pPr>
            <a:lvl3pPr lvl="2">
              <a:spcBef>
                <a:spcPts val="0"/>
              </a:spcBef>
              <a:spcAft>
                <a:spcPts val="0"/>
              </a:spcAft>
              <a:buClr>
                <a:schemeClr val="lt1"/>
              </a:buClr>
              <a:buSzPts val="8000"/>
              <a:buNone/>
              <a:defRPr sz="10666">
                <a:solidFill>
                  <a:schemeClr val="lt1"/>
                </a:solidFill>
              </a:defRPr>
            </a:lvl3pPr>
            <a:lvl4pPr lvl="3">
              <a:spcBef>
                <a:spcPts val="0"/>
              </a:spcBef>
              <a:spcAft>
                <a:spcPts val="0"/>
              </a:spcAft>
              <a:buClr>
                <a:schemeClr val="lt1"/>
              </a:buClr>
              <a:buSzPts val="8000"/>
              <a:buNone/>
              <a:defRPr sz="10666">
                <a:solidFill>
                  <a:schemeClr val="lt1"/>
                </a:solidFill>
              </a:defRPr>
            </a:lvl4pPr>
            <a:lvl5pPr lvl="4">
              <a:spcBef>
                <a:spcPts val="0"/>
              </a:spcBef>
              <a:spcAft>
                <a:spcPts val="0"/>
              </a:spcAft>
              <a:buClr>
                <a:schemeClr val="lt1"/>
              </a:buClr>
              <a:buSzPts val="8000"/>
              <a:buNone/>
              <a:defRPr sz="10666">
                <a:solidFill>
                  <a:schemeClr val="lt1"/>
                </a:solidFill>
              </a:defRPr>
            </a:lvl5pPr>
            <a:lvl6pPr lvl="5">
              <a:spcBef>
                <a:spcPts val="0"/>
              </a:spcBef>
              <a:spcAft>
                <a:spcPts val="0"/>
              </a:spcAft>
              <a:buClr>
                <a:schemeClr val="lt1"/>
              </a:buClr>
              <a:buSzPts val="8000"/>
              <a:buNone/>
              <a:defRPr sz="10666">
                <a:solidFill>
                  <a:schemeClr val="lt1"/>
                </a:solidFill>
              </a:defRPr>
            </a:lvl6pPr>
            <a:lvl7pPr lvl="6">
              <a:spcBef>
                <a:spcPts val="0"/>
              </a:spcBef>
              <a:spcAft>
                <a:spcPts val="0"/>
              </a:spcAft>
              <a:buClr>
                <a:schemeClr val="lt1"/>
              </a:buClr>
              <a:buSzPts val="8000"/>
              <a:buNone/>
              <a:defRPr sz="10666">
                <a:solidFill>
                  <a:schemeClr val="lt1"/>
                </a:solidFill>
              </a:defRPr>
            </a:lvl7pPr>
            <a:lvl8pPr lvl="7">
              <a:spcBef>
                <a:spcPts val="0"/>
              </a:spcBef>
              <a:spcAft>
                <a:spcPts val="0"/>
              </a:spcAft>
              <a:buClr>
                <a:schemeClr val="lt1"/>
              </a:buClr>
              <a:buSzPts val="8000"/>
              <a:buNone/>
              <a:defRPr sz="10666">
                <a:solidFill>
                  <a:schemeClr val="lt1"/>
                </a:solidFill>
              </a:defRPr>
            </a:lvl8pPr>
            <a:lvl9pPr lvl="8">
              <a:spcBef>
                <a:spcPts val="0"/>
              </a:spcBef>
              <a:spcAft>
                <a:spcPts val="0"/>
              </a:spcAft>
              <a:buClr>
                <a:schemeClr val="lt1"/>
              </a:buClr>
              <a:buSzPts val="8000"/>
              <a:buNone/>
              <a:defRPr sz="10666">
                <a:solidFill>
                  <a:schemeClr val="lt1"/>
                </a:solidFill>
              </a:defRPr>
            </a:lvl9pPr>
          </a:lstStyle>
          <a:p>
            <a:endParaRPr/>
          </a:p>
        </p:txBody>
      </p:sp>
      <p:sp>
        <p:nvSpPr>
          <p:cNvPr id="96" name="Shape 96"/>
          <p:cNvSpPr txBox="1">
            <a:spLocks noGrp="1"/>
          </p:cNvSpPr>
          <p:nvPr>
            <p:ph type="body" idx="1"/>
          </p:nvPr>
        </p:nvSpPr>
        <p:spPr>
          <a:xfrm>
            <a:off x="972600" y="3030517"/>
            <a:ext cx="10251200" cy="2107200"/>
          </a:xfrm>
          <a:prstGeom prst="rect">
            <a:avLst/>
          </a:prstGeom>
        </p:spPr>
        <p:txBody>
          <a:bodyPr spcFirstLastPara="1" wrap="square" lIns="91425" tIns="91425" rIns="91425" bIns="91425" anchor="t" anchorCtr="0"/>
          <a:lstStyle>
            <a:lvl1pPr marL="609585" lvl="0" indent="-414856">
              <a:spcBef>
                <a:spcPts val="0"/>
              </a:spcBef>
              <a:spcAft>
                <a:spcPts val="0"/>
              </a:spcAft>
              <a:buClr>
                <a:schemeClr val="lt1"/>
              </a:buClr>
              <a:buSzPts val="1300"/>
              <a:buChar char="●"/>
              <a:defRPr>
                <a:solidFill>
                  <a:schemeClr val="lt1"/>
                </a:solidFill>
              </a:defRPr>
            </a:lvl1pPr>
            <a:lvl2pPr marL="1219170" lvl="1" indent="-397923">
              <a:spcBef>
                <a:spcPts val="2133"/>
              </a:spcBef>
              <a:spcAft>
                <a:spcPts val="0"/>
              </a:spcAft>
              <a:buClr>
                <a:schemeClr val="lt1"/>
              </a:buClr>
              <a:buSzPts val="1100"/>
              <a:buChar char="○"/>
              <a:defRPr>
                <a:solidFill>
                  <a:schemeClr val="lt1"/>
                </a:solidFill>
              </a:defRPr>
            </a:lvl2pPr>
            <a:lvl3pPr marL="1828754" lvl="2" indent="-397923">
              <a:spcBef>
                <a:spcPts val="2133"/>
              </a:spcBef>
              <a:spcAft>
                <a:spcPts val="0"/>
              </a:spcAft>
              <a:buClr>
                <a:schemeClr val="lt1"/>
              </a:buClr>
              <a:buSzPts val="1100"/>
              <a:buChar char="■"/>
              <a:defRPr>
                <a:solidFill>
                  <a:schemeClr val="lt1"/>
                </a:solidFill>
              </a:defRPr>
            </a:lvl3pPr>
            <a:lvl4pPr marL="2438339" lvl="3" indent="-397923">
              <a:spcBef>
                <a:spcPts val="2133"/>
              </a:spcBef>
              <a:spcAft>
                <a:spcPts val="0"/>
              </a:spcAft>
              <a:buClr>
                <a:schemeClr val="lt1"/>
              </a:buClr>
              <a:buSzPts val="1100"/>
              <a:buChar char="●"/>
              <a:defRPr>
                <a:solidFill>
                  <a:schemeClr val="lt1"/>
                </a:solidFill>
              </a:defRPr>
            </a:lvl4pPr>
            <a:lvl5pPr marL="3047924" lvl="4" indent="-397923">
              <a:spcBef>
                <a:spcPts val="2133"/>
              </a:spcBef>
              <a:spcAft>
                <a:spcPts val="0"/>
              </a:spcAft>
              <a:buClr>
                <a:schemeClr val="lt1"/>
              </a:buClr>
              <a:buSzPts val="1100"/>
              <a:buChar char="○"/>
              <a:defRPr>
                <a:solidFill>
                  <a:schemeClr val="lt1"/>
                </a:solidFill>
              </a:defRPr>
            </a:lvl5pPr>
            <a:lvl6pPr marL="3657509" lvl="5" indent="-397923">
              <a:spcBef>
                <a:spcPts val="2133"/>
              </a:spcBef>
              <a:spcAft>
                <a:spcPts val="0"/>
              </a:spcAft>
              <a:buClr>
                <a:schemeClr val="lt1"/>
              </a:buClr>
              <a:buSzPts val="1100"/>
              <a:buChar char="■"/>
              <a:defRPr>
                <a:solidFill>
                  <a:schemeClr val="lt1"/>
                </a:solidFill>
              </a:defRPr>
            </a:lvl6pPr>
            <a:lvl7pPr marL="4267093" lvl="6" indent="-397923">
              <a:spcBef>
                <a:spcPts val="2133"/>
              </a:spcBef>
              <a:spcAft>
                <a:spcPts val="0"/>
              </a:spcAft>
              <a:buClr>
                <a:schemeClr val="lt1"/>
              </a:buClr>
              <a:buSzPts val="1100"/>
              <a:buChar char="●"/>
              <a:defRPr>
                <a:solidFill>
                  <a:schemeClr val="lt1"/>
                </a:solidFill>
              </a:defRPr>
            </a:lvl7pPr>
            <a:lvl8pPr marL="4876678" lvl="7" indent="-397923">
              <a:spcBef>
                <a:spcPts val="2133"/>
              </a:spcBef>
              <a:spcAft>
                <a:spcPts val="0"/>
              </a:spcAft>
              <a:buClr>
                <a:schemeClr val="lt1"/>
              </a:buClr>
              <a:buSzPts val="1100"/>
              <a:buChar char="○"/>
              <a:defRPr>
                <a:solidFill>
                  <a:schemeClr val="lt1"/>
                </a:solidFill>
              </a:defRPr>
            </a:lvl8pPr>
            <a:lvl9pPr marL="5486263" lvl="8" indent="-397923">
              <a:spcBef>
                <a:spcPts val="2133"/>
              </a:spcBef>
              <a:spcAft>
                <a:spcPts val="2133"/>
              </a:spcAft>
              <a:buClr>
                <a:schemeClr val="lt1"/>
              </a:buClr>
              <a:buSzPts val="1100"/>
              <a:buChar char="■"/>
              <a:defRPr>
                <a:solidFill>
                  <a:schemeClr val="lt1"/>
                </a:solidFill>
              </a:defRPr>
            </a:lvl9pPr>
          </a:lstStyle>
          <a:p>
            <a:endParaRPr/>
          </a:p>
        </p:txBody>
      </p:sp>
      <p:sp>
        <p:nvSpPr>
          <p:cNvPr id="97" name="Shape 97"/>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98" name="Shape 98"/>
          <p:cNvPicPr preferRelativeResize="0"/>
          <p:nvPr/>
        </p:nvPicPr>
        <p:blipFill rotWithShape="1">
          <a:blip r:embed="rId2">
            <a:alphaModFix/>
          </a:blip>
          <a:srcRect/>
          <a:stretch/>
        </p:blipFill>
        <p:spPr>
          <a:xfrm>
            <a:off x="9722437" y="206226"/>
            <a:ext cx="2068064" cy="237900"/>
          </a:xfrm>
          <a:prstGeom prst="rect">
            <a:avLst/>
          </a:prstGeom>
          <a:noFill/>
          <a:ln>
            <a:noFill/>
          </a:ln>
        </p:spPr>
      </p:pic>
    </p:spTree>
    <p:extLst>
      <p:ext uri="{BB962C8B-B14F-4D97-AF65-F5344CB8AC3E}">
        <p14:creationId xmlns:p14="http://schemas.microsoft.com/office/powerpoint/2010/main" val="134197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99"/>
        <p:cNvGrpSpPr/>
        <p:nvPr/>
      </p:nvGrpSpPr>
      <p:grpSpPr>
        <a:xfrm>
          <a:off x="0" y="0"/>
          <a:ext cx="0" cy="0"/>
          <a:chOff x="0" y="0"/>
          <a:chExt cx="0" cy="0"/>
        </a:xfrm>
      </p:grpSpPr>
      <p:sp>
        <p:nvSpPr>
          <p:cNvPr id="100" name="Shape 100"/>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8273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2669B2CC-E3A9-4942-9A31-B3D1AE5A52EA}" type="datetimeFigureOut">
              <a:rPr lang="en-GB" smtClean="0"/>
              <a:t>12/09/2018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1F013E-2BF4-4FD0-9875-CD313C1B5E5B}" type="slidenum">
              <a:rPr lang="en-GB" smtClean="0"/>
              <a:t>‹#›</a:t>
            </a:fld>
            <a:endParaRPr lang="en-GB"/>
          </a:p>
        </p:txBody>
      </p:sp>
      <p:cxnSp>
        <p:nvCxnSpPr>
          <p:cNvPr id="7" name="Straight Connector 6"/>
          <p:cNvCxnSpPr/>
          <p:nvPr userDrawn="1"/>
        </p:nvCxnSpPr>
        <p:spPr>
          <a:xfrm>
            <a:off x="355925" y="6027898"/>
            <a:ext cx="11428407" cy="22383"/>
          </a:xfrm>
          <a:prstGeom prst="line">
            <a:avLst/>
          </a:prstGeom>
          <a:ln>
            <a:solidFill>
              <a:srgbClr val="09091E"/>
            </a:solidFill>
          </a:ln>
        </p:spPr>
        <p:style>
          <a:lnRef idx="1">
            <a:schemeClr val="accent1"/>
          </a:lnRef>
          <a:fillRef idx="0">
            <a:schemeClr val="accent1"/>
          </a:fillRef>
          <a:effectRef idx="0">
            <a:schemeClr val="accent1"/>
          </a:effectRef>
          <a:fontRef idx="minor">
            <a:schemeClr val="tx1"/>
          </a:fontRef>
        </p:style>
      </p:cxnSp>
      <p:sp>
        <p:nvSpPr>
          <p:cNvPr id="8" name="Title Placeholder 13"/>
          <p:cNvSpPr txBox="1">
            <a:spLocks/>
          </p:cNvSpPr>
          <p:nvPr userDrawn="1"/>
        </p:nvSpPr>
        <p:spPr bwMode="auto">
          <a:xfrm>
            <a:off x="8934060" y="6421438"/>
            <a:ext cx="4191000" cy="2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400" dirty="0">
                <a:solidFill>
                  <a:srgbClr val="233754"/>
                </a:solidFill>
              </a:rPr>
              <a:t>http://www.ph.ed.ac.uk/</a:t>
            </a:r>
            <a:endParaRPr lang="en-US" altLang="en-US" sz="4400" dirty="0">
              <a:solidFill>
                <a:srgbClr val="233754"/>
              </a:solidFill>
            </a:endParaRPr>
          </a:p>
        </p:txBody>
      </p:sp>
      <p:pic>
        <p:nvPicPr>
          <p:cNvPr id="9"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83200" y="6165305"/>
            <a:ext cx="2464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167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669B2CC-E3A9-4942-9A31-B3D1AE5A52EA}" type="datetimeFigureOut">
              <a:rPr lang="en-GB" smtClean="0"/>
              <a:t>12/09/2018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1F013E-2BF4-4FD0-9875-CD313C1B5E5B}" type="slidenum">
              <a:rPr lang="en-GB" smtClean="0"/>
              <a:t>‹#›</a:t>
            </a:fld>
            <a:endParaRPr lang="en-GB"/>
          </a:p>
        </p:txBody>
      </p:sp>
    </p:spTree>
    <p:extLst>
      <p:ext uri="{BB962C8B-B14F-4D97-AF65-F5344CB8AC3E}">
        <p14:creationId xmlns:p14="http://schemas.microsoft.com/office/powerpoint/2010/main" val="3563715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669B2CC-E3A9-4942-9A31-B3D1AE5A52EA}" type="datetimeFigureOut">
              <a:rPr lang="en-GB" smtClean="0"/>
              <a:t>12/09/2018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1F013E-2BF4-4FD0-9875-CD313C1B5E5B}" type="slidenum">
              <a:rPr lang="en-GB" smtClean="0"/>
              <a:t>‹#›</a:t>
            </a:fld>
            <a:endParaRPr lang="en-GB"/>
          </a:p>
        </p:txBody>
      </p:sp>
    </p:spTree>
    <p:extLst>
      <p:ext uri="{BB962C8B-B14F-4D97-AF65-F5344CB8AC3E}">
        <p14:creationId xmlns:p14="http://schemas.microsoft.com/office/powerpoint/2010/main" val="373303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6400800" y="609600"/>
            <a:ext cx="5080000" cy="381000"/>
          </a:xfrm>
          <a:prstGeom prst="rect">
            <a:avLst/>
          </a:prstGeom>
        </p:spPr>
        <p:txBody>
          <a:bodyPr lIns="0" tIns="0" rIns="0" bIns="0" anchor="t"/>
          <a:lstStyle>
            <a:lvl1pPr marL="0" indent="0" algn="r">
              <a:lnSpc>
                <a:spcPts val="2400"/>
              </a:lnSpc>
              <a:buNone/>
              <a:defRPr sz="1200" b="0" i="0">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Subtitle 2"/>
          <p:cNvSpPr>
            <a:spLocks noGrp="1"/>
          </p:cNvSpPr>
          <p:nvPr>
            <p:ph type="subTitle" idx="1"/>
          </p:nvPr>
        </p:nvSpPr>
        <p:spPr>
          <a:xfrm>
            <a:off x="1320800" y="5257801"/>
            <a:ext cx="9753600" cy="1219199"/>
          </a:xfrm>
          <a:prstGeom prst="rect">
            <a:avLst/>
          </a:prstGeom>
        </p:spPr>
        <p:txBody>
          <a:bodyPr lIns="0" tIns="0" rIns="0" bIns="0"/>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8" name="Title 17"/>
          <p:cNvSpPr>
            <a:spLocks noGrp="1"/>
          </p:cNvSpPr>
          <p:nvPr>
            <p:ph type="title"/>
          </p:nvPr>
        </p:nvSpPr>
        <p:spPr>
          <a:xfrm>
            <a:off x="1320800" y="2057400"/>
            <a:ext cx="9753600" cy="1371600"/>
          </a:xfrm>
          <a:prstGeom prst="rect">
            <a:avLst/>
          </a:prstGeom>
        </p:spPr>
        <p:txBody>
          <a:bodyPr vert="horz" lIns="0" tIns="0" rIns="0" bIns="0" anchor="t"/>
          <a:lstStyle>
            <a:lvl1pPr algn="l">
              <a:lnSpc>
                <a:spcPts val="4980"/>
              </a:lnSpc>
              <a:defRPr b="0" i="0">
                <a:solidFill>
                  <a:srgbClr val="FFFFFF"/>
                </a:solidFill>
                <a:latin typeface="Arial"/>
                <a:cs typeface="Arial"/>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1320800" y="3429000"/>
            <a:ext cx="9753600" cy="1371600"/>
          </a:xfrm>
          <a:prstGeom prst="rect">
            <a:avLst/>
          </a:prstGeom>
        </p:spPr>
        <p:txBody>
          <a:bodyPr vert="horz"/>
          <a:lstStyle>
            <a:lvl1pPr>
              <a:buNone/>
              <a:defRPr sz="2400" b="0" i="0">
                <a:solidFill>
                  <a:srgbClr val="FFFFFF"/>
                </a:solidFill>
                <a:latin typeface="Arial"/>
                <a:cs typeface="Arial"/>
              </a:defRPr>
            </a:lvl1pPr>
            <a:lvl2pPr>
              <a:buNone/>
              <a:defRPr sz="2400" b="0" i="0">
                <a:solidFill>
                  <a:srgbClr val="FFFFFF"/>
                </a:solidFill>
                <a:latin typeface="Arial"/>
                <a:cs typeface="Arial"/>
              </a:defRPr>
            </a:lvl2pPr>
            <a:lvl3pPr>
              <a:buNone/>
              <a:defRPr sz="2400" b="0" i="0">
                <a:solidFill>
                  <a:srgbClr val="FFFFFF"/>
                </a:solidFill>
                <a:latin typeface="Arial"/>
                <a:cs typeface="Arial"/>
              </a:defRPr>
            </a:lvl3pPr>
            <a:lvl4pPr>
              <a:buNone/>
              <a:defRPr sz="2400" b="0" i="0">
                <a:solidFill>
                  <a:srgbClr val="FFFFFF"/>
                </a:solidFill>
                <a:latin typeface="Arial"/>
                <a:cs typeface="Arial"/>
              </a:defRPr>
            </a:lvl4pPr>
            <a:lvl5pPr>
              <a:buNone/>
              <a:defRPr sz="2400" b="0" i="0">
                <a:solidFill>
                  <a:srgbClr val="FFFFFF"/>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p:cNvCxnSpPr/>
          <p:nvPr userDrawn="1"/>
        </p:nvCxnSpPr>
        <p:spPr>
          <a:xfrm>
            <a:off x="533400" y="1828800"/>
            <a:ext cx="80772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37421" y="523875"/>
            <a:ext cx="390832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61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rgbClr val="00979D"/>
        </a:solidFill>
        <a:effectLst/>
      </p:bgPr>
    </p:bg>
    <p:spTree>
      <p:nvGrpSpPr>
        <p:cNvPr id="1" name="Shape 17"/>
        <p:cNvGrpSpPr/>
        <p:nvPr/>
      </p:nvGrpSpPr>
      <p:grpSpPr>
        <a:xfrm>
          <a:off x="0" y="0"/>
          <a:ext cx="0" cy="0"/>
          <a:chOff x="0" y="0"/>
          <a:chExt cx="0" cy="0"/>
        </a:xfrm>
      </p:grpSpPr>
      <p:grpSp>
        <p:nvGrpSpPr>
          <p:cNvPr id="18" name="Shape 18"/>
          <p:cNvGrpSpPr/>
          <p:nvPr/>
        </p:nvGrpSpPr>
        <p:grpSpPr>
          <a:xfrm>
            <a:off x="1107190" y="1588342"/>
            <a:ext cx="994351" cy="61101"/>
            <a:chOff x="4580561" y="2589004"/>
            <a:chExt cx="1064464" cy="25200"/>
          </a:xfrm>
        </p:grpSpPr>
        <p:sp>
          <p:nvSpPr>
            <p:cNvPr id="19" name="Shape 19"/>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20" name="Shape 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21" name="Shape 21"/>
          <p:cNvSpPr txBox="1">
            <a:spLocks noGrp="1"/>
          </p:cNvSpPr>
          <p:nvPr>
            <p:ph type="title"/>
          </p:nvPr>
        </p:nvSpPr>
        <p:spPr>
          <a:xfrm>
            <a:off x="972600" y="1763267"/>
            <a:ext cx="10251200" cy="20248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Shape 22"/>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3" name="Shape 23"/>
          <p:cNvPicPr preferRelativeResize="0"/>
          <p:nvPr/>
        </p:nvPicPr>
        <p:blipFill rotWithShape="1">
          <a:blip r:embed="rId2">
            <a:alphaModFix/>
          </a:blip>
          <a:srcRect/>
          <a:stretch/>
        </p:blipFill>
        <p:spPr>
          <a:xfrm>
            <a:off x="9722437" y="206226"/>
            <a:ext cx="2068064" cy="237900"/>
          </a:xfrm>
          <a:prstGeom prst="rect">
            <a:avLst/>
          </a:prstGeom>
          <a:noFill/>
          <a:ln>
            <a:noFill/>
          </a:ln>
        </p:spPr>
      </p:pic>
    </p:spTree>
    <p:extLst>
      <p:ext uri="{BB962C8B-B14F-4D97-AF65-F5344CB8AC3E}">
        <p14:creationId xmlns:p14="http://schemas.microsoft.com/office/powerpoint/2010/main" val="54340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4"/>
        <p:cNvGrpSpPr/>
        <p:nvPr/>
      </p:nvGrpSpPr>
      <p:grpSpPr>
        <a:xfrm>
          <a:off x="0" y="0"/>
          <a:ext cx="0" cy="0"/>
          <a:chOff x="0" y="0"/>
          <a:chExt cx="0" cy="0"/>
        </a:xfrm>
      </p:grpSpPr>
      <p:sp>
        <p:nvSpPr>
          <p:cNvPr id="25" name="Shape 25"/>
          <p:cNvSpPr/>
          <p:nvPr/>
        </p:nvSpPr>
        <p:spPr>
          <a:xfrm>
            <a:off x="0" y="0"/>
            <a:ext cx="12192000" cy="650400"/>
          </a:xfrm>
          <a:prstGeom prst="rect">
            <a:avLst/>
          </a:prstGeom>
          <a:solidFill>
            <a:srgbClr val="EDF0F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6" name="Shape 26"/>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7" name="Shape 27"/>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28" name="Shape 28"/>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9" name="Shape 29"/>
          <p:cNvGrpSpPr/>
          <p:nvPr/>
        </p:nvGrpSpPr>
        <p:grpSpPr>
          <a:xfrm>
            <a:off x="1107190" y="1588342"/>
            <a:ext cx="994351" cy="61101"/>
            <a:chOff x="4580561" y="2589004"/>
            <a:chExt cx="1064464" cy="25200"/>
          </a:xfrm>
        </p:grpSpPr>
        <p:sp>
          <p:nvSpPr>
            <p:cNvPr id="30" name="Shape 30"/>
            <p:cNvSpPr/>
            <p:nvPr/>
          </p:nvSpPr>
          <p:spPr>
            <a:xfrm rot="-5400000">
              <a:off x="5366325" y="2335504"/>
              <a:ext cx="25200" cy="532200"/>
            </a:xfrm>
            <a:prstGeom prst="rect">
              <a:avLst/>
            </a:prstGeom>
            <a:solidFill>
              <a:srgbClr val="A3D8D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31" name="Shape 31"/>
            <p:cNvSpPr/>
            <p:nvPr/>
          </p:nvSpPr>
          <p:spPr>
            <a:xfrm rot="-5400000">
              <a:off x="4836311" y="2333254"/>
              <a:ext cx="25200" cy="536700"/>
            </a:xfrm>
            <a:prstGeom prst="rect">
              <a:avLst/>
            </a:prstGeom>
            <a:solidFill>
              <a:srgbClr val="00979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grpSp>
      <p:pic>
        <p:nvPicPr>
          <p:cNvPr id="32" name="Shape 32"/>
          <p:cNvPicPr preferRelativeResize="0"/>
          <p:nvPr/>
        </p:nvPicPr>
        <p:blipFill>
          <a:blip r:embed="rId2">
            <a:alphaModFix/>
          </a:blip>
          <a:stretch>
            <a:fillRect/>
          </a:stretch>
        </p:blipFill>
        <p:spPr>
          <a:xfrm>
            <a:off x="9722437" y="206226"/>
            <a:ext cx="2068064" cy="237900"/>
          </a:xfrm>
          <a:prstGeom prst="rect">
            <a:avLst/>
          </a:prstGeom>
          <a:noFill/>
          <a:ln>
            <a:noFill/>
          </a:ln>
        </p:spPr>
      </p:pic>
      <p:sp>
        <p:nvSpPr>
          <p:cNvPr id="33" name="Shape 33"/>
          <p:cNvSpPr txBox="1"/>
          <p:nvPr/>
        </p:nvSpPr>
        <p:spPr>
          <a:xfrm>
            <a:off x="5101556" y="6289877"/>
            <a:ext cx="6822400" cy="48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1333" dirty="0">
                <a:solidFill>
                  <a:srgbClr val="A6A7A9"/>
                </a:solidFill>
                <a:latin typeface="Karla"/>
                <a:ea typeface="Karla"/>
                <a:cs typeface="Karla"/>
                <a:sym typeface="Karla"/>
              </a:rPr>
              <a:t>Mike Walmsley  |  ML Applications 2018</a:t>
            </a:r>
            <a:endParaRPr sz="1333" dirty="0">
              <a:solidFill>
                <a:srgbClr val="A6A7A9"/>
              </a:solidFill>
              <a:latin typeface="Karla"/>
              <a:ea typeface="Karla"/>
              <a:cs typeface="Karla"/>
              <a:sym typeface="Karla"/>
            </a:endParaRPr>
          </a:p>
        </p:txBody>
      </p:sp>
      <p:cxnSp>
        <p:nvCxnSpPr>
          <p:cNvPr id="34" name="Shape 34"/>
          <p:cNvCxnSpPr/>
          <p:nvPr/>
        </p:nvCxnSpPr>
        <p:spPr>
          <a:xfrm rot="10800000">
            <a:off x="10771667" y="6219677"/>
            <a:ext cx="1006800" cy="0"/>
          </a:xfrm>
          <a:prstGeom prst="straightConnector1">
            <a:avLst/>
          </a:prstGeom>
          <a:noFill/>
          <a:ln w="38100" cap="flat" cmpd="sng">
            <a:solidFill>
              <a:srgbClr val="A6A7A9"/>
            </a:solidFill>
            <a:prstDash val="solid"/>
            <a:round/>
            <a:headEnd type="none" w="med" len="med"/>
            <a:tailEnd type="none" w="med" len="med"/>
          </a:ln>
        </p:spPr>
      </p:cxnSp>
    </p:spTree>
    <p:extLst>
      <p:ext uri="{BB962C8B-B14F-4D97-AF65-F5344CB8AC3E}">
        <p14:creationId xmlns:p14="http://schemas.microsoft.com/office/powerpoint/2010/main" val="287893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7" name="Shape 37"/>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8" name="Shape 38"/>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9" name="Shape 39"/>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40" name="Shape 40"/>
          <p:cNvGrpSpPr/>
          <p:nvPr/>
        </p:nvGrpSpPr>
        <p:grpSpPr>
          <a:xfrm>
            <a:off x="1107190" y="1588342"/>
            <a:ext cx="994351" cy="61101"/>
            <a:chOff x="4580561" y="2589004"/>
            <a:chExt cx="1064464" cy="25200"/>
          </a:xfrm>
        </p:grpSpPr>
        <p:sp>
          <p:nvSpPr>
            <p:cNvPr id="41" name="Shape 41"/>
            <p:cNvSpPr/>
            <p:nvPr/>
          </p:nvSpPr>
          <p:spPr>
            <a:xfrm rot="-5400000">
              <a:off x="5366325" y="2335504"/>
              <a:ext cx="25200" cy="532200"/>
            </a:xfrm>
            <a:prstGeom prst="rect">
              <a:avLst/>
            </a:prstGeom>
            <a:solidFill>
              <a:srgbClr val="A3D8D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42" name="Shape 42"/>
            <p:cNvSpPr/>
            <p:nvPr/>
          </p:nvSpPr>
          <p:spPr>
            <a:xfrm rot="-5400000">
              <a:off x="4836311" y="2333254"/>
              <a:ext cx="25200" cy="536700"/>
            </a:xfrm>
            <a:prstGeom prst="rect">
              <a:avLst/>
            </a:prstGeom>
            <a:solidFill>
              <a:srgbClr val="00979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grpSp>
      <p:sp>
        <p:nvSpPr>
          <p:cNvPr id="43" name="Shape 43"/>
          <p:cNvSpPr/>
          <p:nvPr/>
        </p:nvSpPr>
        <p:spPr>
          <a:xfrm>
            <a:off x="0" y="0"/>
            <a:ext cx="12192000" cy="650400"/>
          </a:xfrm>
          <a:prstGeom prst="rect">
            <a:avLst/>
          </a:prstGeom>
          <a:solidFill>
            <a:srgbClr val="EDF0F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44" name="Shape 44"/>
          <p:cNvPicPr preferRelativeResize="0"/>
          <p:nvPr/>
        </p:nvPicPr>
        <p:blipFill>
          <a:blip r:embed="rId2">
            <a:alphaModFix/>
          </a:blip>
          <a:stretch>
            <a:fillRect/>
          </a:stretch>
        </p:blipFill>
        <p:spPr>
          <a:xfrm>
            <a:off x="9722437" y="206226"/>
            <a:ext cx="2068064" cy="237900"/>
          </a:xfrm>
          <a:prstGeom prst="rect">
            <a:avLst/>
          </a:prstGeom>
          <a:noFill/>
          <a:ln>
            <a:noFill/>
          </a:ln>
        </p:spPr>
      </p:pic>
      <p:sp>
        <p:nvSpPr>
          <p:cNvPr id="45" name="Shape 45"/>
          <p:cNvSpPr txBox="1"/>
          <p:nvPr/>
        </p:nvSpPr>
        <p:spPr>
          <a:xfrm>
            <a:off x="5101556" y="6289877"/>
            <a:ext cx="6822400" cy="48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GB" sz="1333" dirty="0">
                <a:solidFill>
                  <a:srgbClr val="A6A7A9"/>
                </a:solidFill>
                <a:latin typeface="Karla"/>
                <a:ea typeface="Karla"/>
                <a:cs typeface="Karla"/>
                <a:sym typeface="Karla"/>
              </a:rPr>
              <a:t>Mike Walmsley  |  ML Applications 2018</a:t>
            </a:r>
          </a:p>
        </p:txBody>
      </p:sp>
      <p:cxnSp>
        <p:nvCxnSpPr>
          <p:cNvPr id="46" name="Shape 46"/>
          <p:cNvCxnSpPr/>
          <p:nvPr/>
        </p:nvCxnSpPr>
        <p:spPr>
          <a:xfrm rot="10800000">
            <a:off x="10771667" y="6219677"/>
            <a:ext cx="1006800" cy="0"/>
          </a:xfrm>
          <a:prstGeom prst="straightConnector1">
            <a:avLst/>
          </a:prstGeom>
          <a:noFill/>
          <a:ln w="38100" cap="flat" cmpd="sng">
            <a:solidFill>
              <a:srgbClr val="A6A7A9"/>
            </a:solidFill>
            <a:prstDash val="solid"/>
            <a:round/>
            <a:headEnd type="none" w="med" len="med"/>
            <a:tailEnd type="none" w="med" len="med"/>
          </a:ln>
        </p:spPr>
      </p:cxnSp>
    </p:spTree>
    <p:extLst>
      <p:ext uri="{BB962C8B-B14F-4D97-AF65-F5344CB8AC3E}">
        <p14:creationId xmlns:p14="http://schemas.microsoft.com/office/powerpoint/2010/main" val="136086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49" name="Shape 49"/>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50" name="Shape 50"/>
          <p:cNvGrpSpPr/>
          <p:nvPr/>
        </p:nvGrpSpPr>
        <p:grpSpPr>
          <a:xfrm>
            <a:off x="1107190" y="1588342"/>
            <a:ext cx="994351" cy="61101"/>
            <a:chOff x="4580561" y="2589004"/>
            <a:chExt cx="1064464" cy="25200"/>
          </a:xfrm>
        </p:grpSpPr>
        <p:sp>
          <p:nvSpPr>
            <p:cNvPr id="51" name="Shape 51"/>
            <p:cNvSpPr/>
            <p:nvPr/>
          </p:nvSpPr>
          <p:spPr>
            <a:xfrm rot="-5400000">
              <a:off x="5366325" y="2335504"/>
              <a:ext cx="25200" cy="532200"/>
            </a:xfrm>
            <a:prstGeom prst="rect">
              <a:avLst/>
            </a:prstGeom>
            <a:solidFill>
              <a:srgbClr val="A3D8D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52" name="Shape 52"/>
            <p:cNvSpPr/>
            <p:nvPr/>
          </p:nvSpPr>
          <p:spPr>
            <a:xfrm rot="-5400000">
              <a:off x="4836311" y="2333254"/>
              <a:ext cx="25200" cy="536700"/>
            </a:xfrm>
            <a:prstGeom prst="rect">
              <a:avLst/>
            </a:prstGeom>
            <a:solidFill>
              <a:srgbClr val="00979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grpSp>
      <p:sp>
        <p:nvSpPr>
          <p:cNvPr id="53" name="Shape 53"/>
          <p:cNvSpPr/>
          <p:nvPr/>
        </p:nvSpPr>
        <p:spPr>
          <a:xfrm>
            <a:off x="0" y="0"/>
            <a:ext cx="12192000" cy="650400"/>
          </a:xfrm>
          <a:prstGeom prst="rect">
            <a:avLst/>
          </a:prstGeom>
          <a:solidFill>
            <a:srgbClr val="EDF0F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54" name="Shape 54"/>
          <p:cNvPicPr preferRelativeResize="0"/>
          <p:nvPr/>
        </p:nvPicPr>
        <p:blipFill>
          <a:blip r:embed="rId2">
            <a:alphaModFix/>
          </a:blip>
          <a:stretch>
            <a:fillRect/>
          </a:stretch>
        </p:blipFill>
        <p:spPr>
          <a:xfrm>
            <a:off x="9722437" y="206226"/>
            <a:ext cx="2068064" cy="237900"/>
          </a:xfrm>
          <a:prstGeom prst="rect">
            <a:avLst/>
          </a:prstGeom>
          <a:noFill/>
          <a:ln>
            <a:noFill/>
          </a:ln>
        </p:spPr>
      </p:pic>
      <p:sp>
        <p:nvSpPr>
          <p:cNvPr id="55" name="Shape 55"/>
          <p:cNvSpPr txBox="1"/>
          <p:nvPr/>
        </p:nvSpPr>
        <p:spPr>
          <a:xfrm>
            <a:off x="5101556" y="6289877"/>
            <a:ext cx="6822400" cy="48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GB" sz="1333" dirty="0">
                <a:solidFill>
                  <a:srgbClr val="A6A7A9"/>
                </a:solidFill>
                <a:latin typeface="Karla"/>
                <a:ea typeface="Karla"/>
                <a:cs typeface="Karla"/>
                <a:sym typeface="Karla"/>
              </a:rPr>
              <a:t>Mike Walmsley  |  ML Applications 2018</a:t>
            </a:r>
          </a:p>
        </p:txBody>
      </p:sp>
      <p:cxnSp>
        <p:nvCxnSpPr>
          <p:cNvPr id="56" name="Shape 56"/>
          <p:cNvCxnSpPr/>
          <p:nvPr/>
        </p:nvCxnSpPr>
        <p:spPr>
          <a:xfrm rot="10800000">
            <a:off x="10771667" y="6219677"/>
            <a:ext cx="1006800" cy="0"/>
          </a:xfrm>
          <a:prstGeom prst="straightConnector1">
            <a:avLst/>
          </a:prstGeom>
          <a:noFill/>
          <a:ln w="38100" cap="flat" cmpd="sng">
            <a:solidFill>
              <a:srgbClr val="A6A7A9"/>
            </a:solidFill>
            <a:prstDash val="solid"/>
            <a:round/>
            <a:headEnd type="none" w="med" len="med"/>
            <a:tailEnd type="none" w="med" len="med"/>
          </a:ln>
        </p:spPr>
      </p:cxnSp>
    </p:spTree>
    <p:extLst>
      <p:ext uri="{BB962C8B-B14F-4D97-AF65-F5344CB8AC3E}">
        <p14:creationId xmlns:p14="http://schemas.microsoft.com/office/powerpoint/2010/main" val="108181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59" name="Shape 59"/>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0" name="Shape 60"/>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61" name="Shape 61"/>
          <p:cNvGrpSpPr/>
          <p:nvPr/>
        </p:nvGrpSpPr>
        <p:grpSpPr>
          <a:xfrm>
            <a:off x="1107190" y="1588342"/>
            <a:ext cx="994351" cy="61101"/>
            <a:chOff x="4580561" y="2589004"/>
            <a:chExt cx="1064464" cy="25200"/>
          </a:xfrm>
        </p:grpSpPr>
        <p:sp>
          <p:nvSpPr>
            <p:cNvPr id="62" name="Shape 62"/>
            <p:cNvSpPr/>
            <p:nvPr/>
          </p:nvSpPr>
          <p:spPr>
            <a:xfrm rot="-5400000">
              <a:off x="5366325" y="2335504"/>
              <a:ext cx="25200" cy="532200"/>
            </a:xfrm>
            <a:prstGeom prst="rect">
              <a:avLst/>
            </a:prstGeom>
            <a:solidFill>
              <a:srgbClr val="A3D8D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63" name="Shape 63"/>
            <p:cNvSpPr/>
            <p:nvPr/>
          </p:nvSpPr>
          <p:spPr>
            <a:xfrm rot="-5400000">
              <a:off x="4836311" y="2333254"/>
              <a:ext cx="25200" cy="536700"/>
            </a:xfrm>
            <a:prstGeom prst="rect">
              <a:avLst/>
            </a:prstGeom>
            <a:solidFill>
              <a:srgbClr val="00979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grpSp>
      <p:sp>
        <p:nvSpPr>
          <p:cNvPr id="64" name="Shape 64"/>
          <p:cNvSpPr/>
          <p:nvPr/>
        </p:nvSpPr>
        <p:spPr>
          <a:xfrm>
            <a:off x="0" y="0"/>
            <a:ext cx="12192000" cy="650400"/>
          </a:xfrm>
          <a:prstGeom prst="rect">
            <a:avLst/>
          </a:prstGeom>
          <a:solidFill>
            <a:srgbClr val="EDF0F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pic>
        <p:nvPicPr>
          <p:cNvPr id="65" name="Shape 65"/>
          <p:cNvPicPr preferRelativeResize="0"/>
          <p:nvPr/>
        </p:nvPicPr>
        <p:blipFill>
          <a:blip r:embed="rId2">
            <a:alphaModFix/>
          </a:blip>
          <a:stretch>
            <a:fillRect/>
          </a:stretch>
        </p:blipFill>
        <p:spPr>
          <a:xfrm>
            <a:off x="9722437" y="206226"/>
            <a:ext cx="2068064" cy="237900"/>
          </a:xfrm>
          <a:prstGeom prst="rect">
            <a:avLst/>
          </a:prstGeom>
          <a:noFill/>
          <a:ln>
            <a:noFill/>
          </a:ln>
        </p:spPr>
      </p:pic>
      <p:sp>
        <p:nvSpPr>
          <p:cNvPr id="66" name="Shape 66"/>
          <p:cNvSpPr txBox="1"/>
          <p:nvPr/>
        </p:nvSpPr>
        <p:spPr>
          <a:xfrm>
            <a:off x="5101556" y="6289877"/>
            <a:ext cx="6822400" cy="48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GB" sz="1333" dirty="0">
                <a:solidFill>
                  <a:srgbClr val="A6A7A9"/>
                </a:solidFill>
                <a:latin typeface="Karla"/>
                <a:ea typeface="Karla"/>
                <a:cs typeface="Karla"/>
                <a:sym typeface="Karla"/>
              </a:rPr>
              <a:t>Mike Walmsley  |  ML Applications 2018</a:t>
            </a:r>
          </a:p>
        </p:txBody>
      </p:sp>
      <p:cxnSp>
        <p:nvCxnSpPr>
          <p:cNvPr id="67" name="Shape 67"/>
          <p:cNvCxnSpPr/>
          <p:nvPr/>
        </p:nvCxnSpPr>
        <p:spPr>
          <a:xfrm rot="10800000">
            <a:off x="10771667" y="6219677"/>
            <a:ext cx="1006800" cy="0"/>
          </a:xfrm>
          <a:prstGeom prst="straightConnector1">
            <a:avLst/>
          </a:prstGeom>
          <a:noFill/>
          <a:ln w="38100" cap="flat" cmpd="sng">
            <a:solidFill>
              <a:srgbClr val="A6A7A9"/>
            </a:solidFill>
            <a:prstDash val="solid"/>
            <a:round/>
            <a:headEnd type="none" w="med" len="med"/>
            <a:tailEnd type="none" w="med" len="med"/>
          </a:ln>
        </p:spPr>
      </p:cxnSp>
    </p:spTree>
    <p:extLst>
      <p:ext uri="{BB962C8B-B14F-4D97-AF65-F5344CB8AC3E}">
        <p14:creationId xmlns:p14="http://schemas.microsoft.com/office/powerpoint/2010/main" val="391593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rgbClr val="A3D8DC"/>
        </a:solidFill>
        <a:effectLst/>
      </p:bgPr>
    </p:bg>
    <p:spTree>
      <p:nvGrpSpPr>
        <p:cNvPr id="1" name="Shape 68"/>
        <p:cNvGrpSpPr/>
        <p:nvPr/>
      </p:nvGrpSpPr>
      <p:grpSpPr>
        <a:xfrm>
          <a:off x="0" y="0"/>
          <a:ext cx="0" cy="0"/>
          <a:chOff x="0" y="0"/>
          <a:chExt cx="0" cy="0"/>
        </a:xfrm>
      </p:grpSpPr>
      <p:grpSp>
        <p:nvGrpSpPr>
          <p:cNvPr id="69" name="Shape 69"/>
          <p:cNvGrpSpPr/>
          <p:nvPr/>
        </p:nvGrpSpPr>
        <p:grpSpPr>
          <a:xfrm>
            <a:off x="1107190" y="5558840"/>
            <a:ext cx="994351" cy="61101"/>
            <a:chOff x="4580561" y="2589004"/>
            <a:chExt cx="1064464" cy="25200"/>
          </a:xfrm>
        </p:grpSpPr>
        <p:sp>
          <p:nvSpPr>
            <p:cNvPr id="70" name="Shape 70"/>
            <p:cNvSpPr/>
            <p:nvPr/>
          </p:nvSpPr>
          <p:spPr>
            <a:xfrm rot="-5400000">
              <a:off x="5366325" y="2335504"/>
              <a:ext cx="25200" cy="532200"/>
            </a:xfrm>
            <a:prstGeom prst="rect">
              <a:avLst/>
            </a:prstGeom>
            <a:solidFill>
              <a:srgbClr val="255C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71" name="Shape 71"/>
            <p:cNvSpPr/>
            <p:nvPr/>
          </p:nvSpPr>
          <p:spPr>
            <a:xfrm rot="-5400000">
              <a:off x="4836311" y="2333254"/>
              <a:ext cx="25200" cy="536700"/>
            </a:xfrm>
            <a:prstGeom prst="rect">
              <a:avLst/>
            </a:prstGeom>
            <a:solidFill>
              <a:srgbClr val="255C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grpSp>
      <p:sp>
        <p:nvSpPr>
          <p:cNvPr id="72" name="Shape 72"/>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lstStyle>
            <a:lvl1pPr lvl="0">
              <a:spcBef>
                <a:spcPts val="0"/>
              </a:spcBef>
              <a:spcAft>
                <a:spcPts val="0"/>
              </a:spcAft>
              <a:buClr>
                <a:srgbClr val="255C67"/>
              </a:buClr>
              <a:buSzPts val="3600"/>
              <a:buNone/>
              <a:defRPr sz="4800">
                <a:solidFill>
                  <a:srgbClr val="255C67"/>
                </a:solidFill>
              </a:defRPr>
            </a:lvl1pPr>
            <a:lvl2pPr lvl="1">
              <a:spcBef>
                <a:spcPts val="0"/>
              </a:spcBef>
              <a:spcAft>
                <a:spcPts val="0"/>
              </a:spcAft>
              <a:buClr>
                <a:srgbClr val="255C67"/>
              </a:buClr>
              <a:buSzPts val="3600"/>
              <a:buNone/>
              <a:defRPr sz="4800">
                <a:solidFill>
                  <a:srgbClr val="255C67"/>
                </a:solidFill>
              </a:defRPr>
            </a:lvl2pPr>
            <a:lvl3pPr lvl="2">
              <a:spcBef>
                <a:spcPts val="0"/>
              </a:spcBef>
              <a:spcAft>
                <a:spcPts val="0"/>
              </a:spcAft>
              <a:buClr>
                <a:srgbClr val="255C67"/>
              </a:buClr>
              <a:buSzPts val="3600"/>
              <a:buNone/>
              <a:defRPr sz="4800">
                <a:solidFill>
                  <a:srgbClr val="255C67"/>
                </a:solidFill>
              </a:defRPr>
            </a:lvl3pPr>
            <a:lvl4pPr lvl="3">
              <a:spcBef>
                <a:spcPts val="0"/>
              </a:spcBef>
              <a:spcAft>
                <a:spcPts val="0"/>
              </a:spcAft>
              <a:buClr>
                <a:srgbClr val="255C67"/>
              </a:buClr>
              <a:buSzPts val="3600"/>
              <a:buNone/>
              <a:defRPr sz="4800">
                <a:solidFill>
                  <a:srgbClr val="255C67"/>
                </a:solidFill>
              </a:defRPr>
            </a:lvl4pPr>
            <a:lvl5pPr lvl="4">
              <a:spcBef>
                <a:spcPts val="0"/>
              </a:spcBef>
              <a:spcAft>
                <a:spcPts val="0"/>
              </a:spcAft>
              <a:buClr>
                <a:srgbClr val="255C67"/>
              </a:buClr>
              <a:buSzPts val="3600"/>
              <a:buNone/>
              <a:defRPr sz="4800">
                <a:solidFill>
                  <a:srgbClr val="255C67"/>
                </a:solidFill>
              </a:defRPr>
            </a:lvl5pPr>
            <a:lvl6pPr lvl="5">
              <a:spcBef>
                <a:spcPts val="0"/>
              </a:spcBef>
              <a:spcAft>
                <a:spcPts val="0"/>
              </a:spcAft>
              <a:buClr>
                <a:srgbClr val="255C67"/>
              </a:buClr>
              <a:buSzPts val="3600"/>
              <a:buNone/>
              <a:defRPr sz="4800">
                <a:solidFill>
                  <a:srgbClr val="255C67"/>
                </a:solidFill>
              </a:defRPr>
            </a:lvl6pPr>
            <a:lvl7pPr lvl="6">
              <a:spcBef>
                <a:spcPts val="0"/>
              </a:spcBef>
              <a:spcAft>
                <a:spcPts val="0"/>
              </a:spcAft>
              <a:buClr>
                <a:srgbClr val="255C67"/>
              </a:buClr>
              <a:buSzPts val="3600"/>
              <a:buNone/>
              <a:defRPr sz="4800">
                <a:solidFill>
                  <a:srgbClr val="255C67"/>
                </a:solidFill>
              </a:defRPr>
            </a:lvl7pPr>
            <a:lvl8pPr lvl="7">
              <a:spcBef>
                <a:spcPts val="0"/>
              </a:spcBef>
              <a:spcAft>
                <a:spcPts val="0"/>
              </a:spcAft>
              <a:buClr>
                <a:srgbClr val="255C67"/>
              </a:buClr>
              <a:buSzPts val="3600"/>
              <a:buNone/>
              <a:defRPr sz="4800">
                <a:solidFill>
                  <a:srgbClr val="255C67"/>
                </a:solidFill>
              </a:defRPr>
            </a:lvl8pPr>
            <a:lvl9pPr lvl="8">
              <a:spcBef>
                <a:spcPts val="0"/>
              </a:spcBef>
              <a:spcAft>
                <a:spcPts val="0"/>
              </a:spcAft>
              <a:buClr>
                <a:srgbClr val="255C67"/>
              </a:buClr>
              <a:buSzPts val="3600"/>
              <a:buNone/>
              <a:defRPr sz="4800">
                <a:solidFill>
                  <a:srgbClr val="255C67"/>
                </a:solidFill>
              </a:defRPr>
            </a:lvl9pPr>
          </a:lstStyle>
          <a:p>
            <a:endParaRPr/>
          </a:p>
        </p:txBody>
      </p:sp>
      <p:sp>
        <p:nvSpPr>
          <p:cNvPr id="73" name="Shape 73"/>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74" name="Shape 74"/>
          <p:cNvPicPr preferRelativeResize="0"/>
          <p:nvPr/>
        </p:nvPicPr>
        <p:blipFill>
          <a:blip r:embed="rId2">
            <a:alphaModFix/>
          </a:blip>
          <a:stretch>
            <a:fillRect/>
          </a:stretch>
        </p:blipFill>
        <p:spPr>
          <a:xfrm>
            <a:off x="9722437" y="206226"/>
            <a:ext cx="2068064" cy="237900"/>
          </a:xfrm>
          <a:prstGeom prst="rect">
            <a:avLst/>
          </a:prstGeom>
          <a:noFill/>
          <a:ln>
            <a:noFill/>
          </a:ln>
        </p:spPr>
      </p:pic>
    </p:spTree>
    <p:extLst>
      <p:ext uri="{BB962C8B-B14F-4D97-AF65-F5344CB8AC3E}">
        <p14:creationId xmlns:p14="http://schemas.microsoft.com/office/powerpoint/2010/main" val="331191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75"/>
        <p:cNvGrpSpPr/>
        <p:nvPr/>
      </p:nvGrpSpPr>
      <p:grpSpPr>
        <a:xfrm>
          <a:off x="0" y="0"/>
          <a:ext cx="0" cy="0"/>
          <a:chOff x="0" y="0"/>
          <a:chExt cx="0" cy="0"/>
        </a:xfrm>
      </p:grpSpPr>
      <p:sp>
        <p:nvSpPr>
          <p:cNvPr id="76" name="Shape 76"/>
          <p:cNvSpPr/>
          <p:nvPr/>
        </p:nvSpPr>
        <p:spPr>
          <a:xfrm>
            <a:off x="0" y="0"/>
            <a:ext cx="6096000" cy="6858000"/>
          </a:xfrm>
          <a:prstGeom prst="rect">
            <a:avLst/>
          </a:prstGeom>
          <a:solidFill>
            <a:srgbClr val="EDF0F4"/>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77" name="Shape 77"/>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78" name="Shape 78"/>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79" name="Shape 7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80" name="Shape 80"/>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81" name="Shape 81"/>
          <p:cNvGrpSpPr/>
          <p:nvPr/>
        </p:nvGrpSpPr>
        <p:grpSpPr>
          <a:xfrm>
            <a:off x="1107190" y="1588342"/>
            <a:ext cx="994351" cy="61101"/>
            <a:chOff x="4580561" y="2589004"/>
            <a:chExt cx="1064464" cy="25200"/>
          </a:xfrm>
        </p:grpSpPr>
        <p:sp>
          <p:nvSpPr>
            <p:cNvPr id="82" name="Shape 82"/>
            <p:cNvSpPr/>
            <p:nvPr/>
          </p:nvSpPr>
          <p:spPr>
            <a:xfrm rot="-5400000">
              <a:off x="5366325" y="2335504"/>
              <a:ext cx="25200" cy="532200"/>
            </a:xfrm>
            <a:prstGeom prst="rect">
              <a:avLst/>
            </a:prstGeom>
            <a:solidFill>
              <a:srgbClr val="A3D8DC"/>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sp>
          <p:nvSpPr>
            <p:cNvPr id="83" name="Shape 83"/>
            <p:cNvSpPr/>
            <p:nvPr/>
          </p:nvSpPr>
          <p:spPr>
            <a:xfrm rot="-5400000">
              <a:off x="4836311" y="2333254"/>
              <a:ext cx="25200" cy="536700"/>
            </a:xfrm>
            <a:prstGeom prst="rect">
              <a:avLst/>
            </a:prstGeom>
            <a:solidFill>
              <a:srgbClr val="00979D"/>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400"/>
            </a:p>
          </p:txBody>
        </p:sp>
      </p:grpSp>
      <p:pic>
        <p:nvPicPr>
          <p:cNvPr id="84" name="Shape 84"/>
          <p:cNvPicPr preferRelativeResize="0"/>
          <p:nvPr/>
        </p:nvPicPr>
        <p:blipFill>
          <a:blip r:embed="rId2">
            <a:alphaModFix/>
          </a:blip>
          <a:stretch>
            <a:fillRect/>
          </a:stretch>
        </p:blipFill>
        <p:spPr>
          <a:xfrm>
            <a:off x="9722437" y="206226"/>
            <a:ext cx="2068064" cy="237900"/>
          </a:xfrm>
          <a:prstGeom prst="rect">
            <a:avLst/>
          </a:prstGeom>
          <a:noFill/>
          <a:ln>
            <a:noFill/>
          </a:ln>
        </p:spPr>
      </p:pic>
    </p:spTree>
    <p:extLst>
      <p:ext uri="{BB962C8B-B14F-4D97-AF65-F5344CB8AC3E}">
        <p14:creationId xmlns:p14="http://schemas.microsoft.com/office/powerpoint/2010/main" val="236674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966600" y="5830068"/>
            <a:ext cx="10263200" cy="614000"/>
          </a:xfrm>
          <a:prstGeom prst="rect">
            <a:avLst/>
          </a:prstGeom>
        </p:spPr>
        <p:txBody>
          <a:bodyPr spcFirstLastPara="1" wrap="square" lIns="91425" tIns="91425" rIns="91425" bIns="91425" anchor="ctr" anchorCtr="0"/>
          <a:lstStyle>
            <a:lvl1pPr marL="609585" lvl="0" indent="-304792">
              <a:lnSpc>
                <a:spcPct val="100000"/>
              </a:lnSpc>
              <a:spcBef>
                <a:spcPts val="0"/>
              </a:spcBef>
              <a:spcAft>
                <a:spcPts val="0"/>
              </a:spcAft>
              <a:buSzPts val="1300"/>
              <a:buNone/>
              <a:defRPr/>
            </a:lvl1pPr>
          </a:lstStyle>
          <a:p>
            <a:endParaRPr/>
          </a:p>
        </p:txBody>
      </p:sp>
      <p:sp>
        <p:nvSpPr>
          <p:cNvPr id="87" name="Shape 87"/>
          <p:cNvSpPr txBox="1">
            <a:spLocks noGrp="1"/>
          </p:cNvSpPr>
          <p:nvPr>
            <p:ph type="sldNum" idx="12"/>
          </p:nvPr>
        </p:nvSpPr>
        <p:spPr>
          <a:xfrm>
            <a:off x="307336" y="62315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8" name="Shape 88"/>
          <p:cNvPicPr preferRelativeResize="0"/>
          <p:nvPr/>
        </p:nvPicPr>
        <p:blipFill>
          <a:blip r:embed="rId2">
            <a:alphaModFix/>
          </a:blip>
          <a:stretch>
            <a:fillRect/>
          </a:stretch>
        </p:blipFill>
        <p:spPr>
          <a:xfrm>
            <a:off x="9722437" y="206226"/>
            <a:ext cx="2068064" cy="237900"/>
          </a:xfrm>
          <a:prstGeom prst="rect">
            <a:avLst/>
          </a:prstGeom>
          <a:noFill/>
          <a:ln>
            <a:noFill/>
          </a:ln>
        </p:spPr>
      </p:pic>
      <p:sp>
        <p:nvSpPr>
          <p:cNvPr id="89" name="Shape 89"/>
          <p:cNvSpPr txBox="1"/>
          <p:nvPr/>
        </p:nvSpPr>
        <p:spPr>
          <a:xfrm>
            <a:off x="5101556" y="6289877"/>
            <a:ext cx="6822400" cy="485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GB" sz="1333" dirty="0">
                <a:solidFill>
                  <a:srgbClr val="A6A7A9"/>
                </a:solidFill>
                <a:latin typeface="Karla"/>
                <a:ea typeface="Karla"/>
                <a:cs typeface="Karla"/>
                <a:sym typeface="Karla"/>
              </a:rPr>
              <a:t>Mike Walmsley  |  ML Applications 2018</a:t>
            </a:r>
          </a:p>
        </p:txBody>
      </p:sp>
      <p:cxnSp>
        <p:nvCxnSpPr>
          <p:cNvPr id="90" name="Shape 90"/>
          <p:cNvCxnSpPr/>
          <p:nvPr/>
        </p:nvCxnSpPr>
        <p:spPr>
          <a:xfrm rot="10800000">
            <a:off x="10771667" y="6219677"/>
            <a:ext cx="1006800" cy="0"/>
          </a:xfrm>
          <a:prstGeom prst="straightConnector1">
            <a:avLst/>
          </a:prstGeom>
          <a:noFill/>
          <a:ln w="38100" cap="flat" cmpd="sng">
            <a:solidFill>
              <a:srgbClr val="A6A7A9"/>
            </a:solidFill>
            <a:prstDash val="solid"/>
            <a:round/>
            <a:headEnd type="none" w="med" len="med"/>
            <a:tailEnd type="none" w="med" len="med"/>
          </a:ln>
        </p:spPr>
      </p:cxnSp>
    </p:spTree>
    <p:extLst>
      <p:ext uri="{BB962C8B-B14F-4D97-AF65-F5344CB8AC3E}">
        <p14:creationId xmlns:p14="http://schemas.microsoft.com/office/powerpoint/2010/main" val="1733533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Karla"/>
              <a:buNone/>
              <a:defRPr sz="2800" b="1">
                <a:latin typeface="Karla"/>
                <a:ea typeface="Karla"/>
                <a:cs typeface="Karla"/>
                <a:sym typeface="Karla"/>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Karla"/>
              <a:buChar char="●"/>
              <a:defRPr sz="1300">
                <a:solidFill>
                  <a:schemeClr val="accent1"/>
                </a:solidFill>
                <a:latin typeface="Karla"/>
                <a:ea typeface="Karla"/>
                <a:cs typeface="Karla"/>
                <a:sym typeface="Karla"/>
              </a:defRPr>
            </a:lvl1pPr>
            <a:lvl2pPr marL="914400" lvl="1"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2pPr>
            <a:lvl3pPr marL="1371600" lvl="2"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3pPr>
            <a:lvl4pPr marL="1828800" lvl="3"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4pPr>
            <a:lvl5pPr marL="2286000" lvl="4"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5pPr>
            <a:lvl6pPr marL="2743200" lvl="5"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6pPr>
            <a:lvl7pPr marL="3200400" lvl="6"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7pPr>
            <a:lvl8pPr marL="3657600" lvl="7" indent="-298450">
              <a:lnSpc>
                <a:spcPct val="115000"/>
              </a:lnSpc>
              <a:spcBef>
                <a:spcPts val="1600"/>
              </a:spcBef>
              <a:spcAft>
                <a:spcPts val="0"/>
              </a:spcAft>
              <a:buClr>
                <a:schemeClr val="accent1"/>
              </a:buClr>
              <a:buSzPts val="1100"/>
              <a:buFont typeface="Karla"/>
              <a:buChar char="○"/>
              <a:defRPr sz="1100">
                <a:solidFill>
                  <a:schemeClr val="accent1"/>
                </a:solidFill>
                <a:latin typeface="Karla"/>
                <a:ea typeface="Karla"/>
                <a:cs typeface="Karla"/>
                <a:sym typeface="Karla"/>
              </a:defRPr>
            </a:lvl8pPr>
            <a:lvl9pPr marL="4114800" lvl="8" indent="-298450">
              <a:lnSpc>
                <a:spcPct val="115000"/>
              </a:lnSpc>
              <a:spcBef>
                <a:spcPts val="1600"/>
              </a:spcBef>
              <a:spcAft>
                <a:spcPts val="1600"/>
              </a:spcAft>
              <a:buClr>
                <a:schemeClr val="accent1"/>
              </a:buClr>
              <a:buSzPts val="1100"/>
              <a:buFont typeface="Karla"/>
              <a:buChar char="■"/>
              <a:defRPr sz="1100">
                <a:solidFill>
                  <a:schemeClr val="accent1"/>
                </a:solidFill>
                <a:latin typeface="Karla"/>
                <a:ea typeface="Karla"/>
                <a:cs typeface="Karla"/>
                <a:sym typeface="Karla"/>
              </a:defRPr>
            </a:lvl9pPr>
          </a:lstStyle>
          <a:p>
            <a:endParaRPr/>
          </a:p>
        </p:txBody>
      </p:sp>
      <p:sp>
        <p:nvSpPr>
          <p:cNvPr id="8" name="Shape 8"/>
          <p:cNvSpPr txBox="1">
            <a:spLocks noGrp="1"/>
          </p:cNvSpPr>
          <p:nvPr>
            <p:ph type="sldNum" idx="12"/>
          </p:nvPr>
        </p:nvSpPr>
        <p:spPr>
          <a:xfrm>
            <a:off x="307336" y="6231535"/>
            <a:ext cx="731600" cy="524800"/>
          </a:xfrm>
          <a:prstGeom prst="rect">
            <a:avLst/>
          </a:prstGeom>
          <a:noFill/>
          <a:ln>
            <a:noFill/>
          </a:ln>
        </p:spPr>
        <p:txBody>
          <a:bodyPr spcFirstLastPara="1" wrap="square" lIns="91425" tIns="91425" rIns="91425" bIns="91425" anchor="ctr" anchorCtr="0">
            <a:noAutofit/>
          </a:bodyPr>
          <a:lstStyle>
            <a:lvl1pPr lvl="0" rtl="0">
              <a:buNone/>
              <a:defRPr sz="1333" b="1">
                <a:solidFill>
                  <a:schemeClr val="accent1"/>
                </a:solidFill>
                <a:latin typeface="Karla"/>
                <a:ea typeface="Karla"/>
                <a:cs typeface="Karla"/>
                <a:sym typeface="Karla"/>
              </a:defRPr>
            </a:lvl1pPr>
            <a:lvl2pPr lvl="1" rtl="0">
              <a:buNone/>
              <a:defRPr sz="1333" b="1">
                <a:solidFill>
                  <a:schemeClr val="accent1"/>
                </a:solidFill>
                <a:latin typeface="Karla"/>
                <a:ea typeface="Karla"/>
                <a:cs typeface="Karla"/>
                <a:sym typeface="Karla"/>
              </a:defRPr>
            </a:lvl2pPr>
            <a:lvl3pPr lvl="2" rtl="0">
              <a:buNone/>
              <a:defRPr sz="1333" b="1">
                <a:solidFill>
                  <a:schemeClr val="accent1"/>
                </a:solidFill>
                <a:latin typeface="Karla"/>
                <a:ea typeface="Karla"/>
                <a:cs typeface="Karla"/>
                <a:sym typeface="Karla"/>
              </a:defRPr>
            </a:lvl3pPr>
            <a:lvl4pPr lvl="3" rtl="0">
              <a:buNone/>
              <a:defRPr sz="1333" b="1">
                <a:solidFill>
                  <a:schemeClr val="accent1"/>
                </a:solidFill>
                <a:latin typeface="Karla"/>
                <a:ea typeface="Karla"/>
                <a:cs typeface="Karla"/>
                <a:sym typeface="Karla"/>
              </a:defRPr>
            </a:lvl4pPr>
            <a:lvl5pPr lvl="4" rtl="0">
              <a:buNone/>
              <a:defRPr sz="1333" b="1">
                <a:solidFill>
                  <a:schemeClr val="accent1"/>
                </a:solidFill>
                <a:latin typeface="Karla"/>
                <a:ea typeface="Karla"/>
                <a:cs typeface="Karla"/>
                <a:sym typeface="Karla"/>
              </a:defRPr>
            </a:lvl5pPr>
            <a:lvl6pPr lvl="5" rtl="0">
              <a:buNone/>
              <a:defRPr sz="1333" b="1">
                <a:solidFill>
                  <a:schemeClr val="accent1"/>
                </a:solidFill>
                <a:latin typeface="Karla"/>
                <a:ea typeface="Karla"/>
                <a:cs typeface="Karla"/>
                <a:sym typeface="Karla"/>
              </a:defRPr>
            </a:lvl6pPr>
            <a:lvl7pPr lvl="6" rtl="0">
              <a:buNone/>
              <a:defRPr sz="1333" b="1">
                <a:solidFill>
                  <a:schemeClr val="accent1"/>
                </a:solidFill>
                <a:latin typeface="Karla"/>
                <a:ea typeface="Karla"/>
                <a:cs typeface="Karla"/>
                <a:sym typeface="Karla"/>
              </a:defRPr>
            </a:lvl7pPr>
            <a:lvl8pPr lvl="7" rtl="0">
              <a:buNone/>
              <a:defRPr sz="1333" b="1">
                <a:solidFill>
                  <a:schemeClr val="accent1"/>
                </a:solidFill>
                <a:latin typeface="Karla"/>
                <a:ea typeface="Karla"/>
                <a:cs typeface="Karla"/>
                <a:sym typeface="Karla"/>
              </a:defRPr>
            </a:lvl8pPr>
            <a:lvl9pPr lvl="8" rtl="0">
              <a:buNone/>
              <a:defRPr sz="1333" b="1">
                <a:solidFill>
                  <a:schemeClr val="accent1"/>
                </a:solidFill>
                <a:latin typeface="Karla"/>
                <a:ea typeface="Karla"/>
                <a:cs typeface="Karla"/>
                <a:sym typeface="Karl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947153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6.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1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3.gif"/><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230.png"/><Relationship Id="rId4" Type="http://schemas.openxmlformats.org/officeDocument/2006/relationships/image" Target="../media/image220.png"/></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3.gif"/></Relationships>
</file>

<file path=ppt/slides/_rels/slide3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xfrm>
            <a:off x="972600" y="1763267"/>
            <a:ext cx="11219400" cy="2219600"/>
          </a:xfrm>
          <a:prstGeom prst="rect">
            <a:avLst/>
          </a:prstGeom>
        </p:spPr>
        <p:txBody>
          <a:bodyPr spcFirstLastPara="1" vert="horz" wrap="square" lIns="121900" tIns="121900" rIns="121900" bIns="121900" rtlCol="0" anchor="t" anchorCtr="0">
            <a:noAutofit/>
          </a:bodyPr>
          <a:lstStyle/>
          <a:p>
            <a:pPr>
              <a:spcBef>
                <a:spcPts val="0"/>
              </a:spcBef>
            </a:pPr>
            <a:r>
              <a:rPr lang="en-GB" sz="5400" dirty="0"/>
              <a:t>Galaxy Zoo:</a:t>
            </a:r>
            <a:br>
              <a:rPr lang="en-GB" sz="5400" dirty="0"/>
            </a:br>
            <a:r>
              <a:rPr lang="en-GB" sz="5400" dirty="0"/>
              <a:t>Deep Learning with Uncertainty</a:t>
            </a:r>
            <a:endParaRPr sz="4400" dirty="0"/>
          </a:p>
        </p:txBody>
      </p:sp>
      <p:sp>
        <p:nvSpPr>
          <p:cNvPr id="106" name="Shape 106"/>
          <p:cNvSpPr txBox="1">
            <a:spLocks noGrp="1"/>
          </p:cNvSpPr>
          <p:nvPr>
            <p:ph type="subTitle" idx="1"/>
          </p:nvPr>
        </p:nvSpPr>
        <p:spPr>
          <a:xfrm>
            <a:off x="972836" y="4230533"/>
            <a:ext cx="10250800" cy="721600"/>
          </a:xfrm>
          <a:prstGeom prst="rect">
            <a:avLst/>
          </a:prstGeom>
        </p:spPr>
        <p:txBody>
          <a:bodyPr spcFirstLastPara="1" vert="horz" wrap="square" lIns="121900" tIns="121900" rIns="121900" bIns="121900" rtlCol="0" anchor="t" anchorCtr="0">
            <a:noAutofit/>
          </a:bodyPr>
          <a:lstStyle/>
          <a:p>
            <a:pPr>
              <a:spcBef>
                <a:spcPts val="0"/>
              </a:spcBef>
            </a:pPr>
            <a:r>
              <a:rPr lang="en" dirty="0"/>
              <a:t>Mike Walmsley, University of Oxford</a:t>
            </a:r>
            <a:endParaRPr dirty="0"/>
          </a:p>
        </p:txBody>
      </p:sp>
      <p:pic>
        <p:nvPicPr>
          <p:cNvPr id="107" name="Shape 107"/>
          <p:cNvPicPr preferRelativeResize="0"/>
          <p:nvPr/>
        </p:nvPicPr>
        <p:blipFill>
          <a:blip r:embed="rId3">
            <a:alphaModFix/>
          </a:blip>
          <a:stretch>
            <a:fillRect/>
          </a:stretch>
        </p:blipFill>
        <p:spPr>
          <a:xfrm>
            <a:off x="9722437" y="206226"/>
            <a:ext cx="2068064" cy="237900"/>
          </a:xfrm>
          <a:prstGeom prst="rect">
            <a:avLst/>
          </a:prstGeom>
          <a:noFill/>
          <a:ln>
            <a:noFill/>
          </a:ln>
        </p:spPr>
      </p:pic>
      <p:grpSp>
        <p:nvGrpSpPr>
          <p:cNvPr id="108" name="Shape 108"/>
          <p:cNvGrpSpPr/>
          <p:nvPr/>
        </p:nvGrpSpPr>
        <p:grpSpPr>
          <a:xfrm>
            <a:off x="1026749" y="6203567"/>
            <a:ext cx="7969036" cy="798815"/>
            <a:chOff x="790725" y="4652675"/>
            <a:chExt cx="5976777" cy="599111"/>
          </a:xfrm>
        </p:grpSpPr>
        <p:grpSp>
          <p:nvGrpSpPr>
            <p:cNvPr id="109" name="Shape 109"/>
            <p:cNvGrpSpPr/>
            <p:nvPr/>
          </p:nvGrpSpPr>
          <p:grpSpPr>
            <a:xfrm>
              <a:off x="958227" y="4652675"/>
              <a:ext cx="5809275" cy="599111"/>
              <a:chOff x="872225" y="4500275"/>
              <a:chExt cx="5809275" cy="599111"/>
            </a:xfrm>
          </p:grpSpPr>
          <p:sp>
            <p:nvSpPr>
              <p:cNvPr id="110" name="Shape 110"/>
              <p:cNvSpPr txBox="1"/>
              <p:nvPr/>
            </p:nvSpPr>
            <p:spPr>
              <a:xfrm>
                <a:off x="872225" y="4500286"/>
                <a:ext cx="1551000" cy="599100"/>
              </a:xfrm>
              <a:prstGeom prst="rect">
                <a:avLst/>
              </a:prstGeom>
              <a:noFill/>
              <a:ln>
                <a:noFill/>
              </a:ln>
            </p:spPr>
            <p:txBody>
              <a:bodyPr spcFirstLastPara="1" wrap="square" lIns="121900" tIns="121900" rIns="121900" bIns="121900" anchor="t" anchorCtr="0">
                <a:noAutofit/>
              </a:bodyPr>
              <a:lstStyle/>
              <a:p>
                <a:r>
                  <a:rPr lang="en" sz="1600" dirty="0" err="1">
                    <a:solidFill>
                      <a:schemeClr val="accent1"/>
                    </a:solidFill>
                    <a:latin typeface="Karla"/>
                    <a:ea typeface="Karla"/>
                    <a:cs typeface="Karla"/>
                    <a:sym typeface="Karla"/>
                  </a:rPr>
                  <a:t>zooniverse.org</a:t>
                </a:r>
                <a:r>
                  <a:rPr lang="en" sz="1600" dirty="0">
                    <a:solidFill>
                      <a:schemeClr val="accent1"/>
                    </a:solidFill>
                    <a:latin typeface="Karla"/>
                    <a:ea typeface="Karla"/>
                    <a:cs typeface="Karla"/>
                    <a:sym typeface="Karla"/>
                  </a:rPr>
                  <a:t>   </a:t>
                </a:r>
                <a:endParaRPr sz="1600" dirty="0">
                  <a:solidFill>
                    <a:schemeClr val="accent1"/>
                  </a:solidFill>
                  <a:latin typeface="Karla"/>
                  <a:ea typeface="Karla"/>
                  <a:cs typeface="Karla"/>
                  <a:sym typeface="Karla"/>
                </a:endParaRPr>
              </a:p>
            </p:txBody>
          </p:sp>
          <p:pic>
            <p:nvPicPr>
              <p:cNvPr id="111" name="Shape 111"/>
              <p:cNvPicPr preferRelativeResize="0"/>
              <p:nvPr/>
            </p:nvPicPr>
            <p:blipFill>
              <a:blip r:embed="rId4">
                <a:alphaModFix amt="70000"/>
              </a:blip>
              <a:stretch>
                <a:fillRect/>
              </a:stretch>
            </p:blipFill>
            <p:spPr>
              <a:xfrm>
                <a:off x="2480415" y="4546925"/>
                <a:ext cx="317850" cy="317850"/>
              </a:xfrm>
              <a:prstGeom prst="rect">
                <a:avLst/>
              </a:prstGeom>
              <a:noFill/>
              <a:ln>
                <a:noFill/>
              </a:ln>
            </p:spPr>
          </p:pic>
          <p:sp>
            <p:nvSpPr>
              <p:cNvPr id="112" name="Shape 112"/>
              <p:cNvSpPr txBox="1"/>
              <p:nvPr/>
            </p:nvSpPr>
            <p:spPr>
              <a:xfrm>
                <a:off x="2691775" y="4500286"/>
                <a:ext cx="1848300" cy="599100"/>
              </a:xfrm>
              <a:prstGeom prst="rect">
                <a:avLst/>
              </a:prstGeom>
              <a:noFill/>
              <a:ln>
                <a:noFill/>
              </a:ln>
            </p:spPr>
            <p:txBody>
              <a:bodyPr spcFirstLastPara="1" wrap="square" lIns="121900" tIns="121900" rIns="121900" bIns="121900" anchor="t" anchorCtr="0">
                <a:noAutofit/>
              </a:bodyPr>
              <a:lstStyle/>
              <a:p>
                <a:r>
                  <a:rPr lang="en" sz="1600" dirty="0">
                    <a:solidFill>
                      <a:schemeClr val="accent1"/>
                    </a:solidFill>
                    <a:latin typeface="Karla"/>
                    <a:ea typeface="Karla"/>
                    <a:cs typeface="Karla"/>
                    <a:sym typeface="Karla"/>
                  </a:rPr>
                  <a:t>@</a:t>
                </a:r>
                <a:r>
                  <a:rPr lang="en" sz="1600" dirty="0" err="1">
                    <a:solidFill>
                      <a:schemeClr val="accent1"/>
                    </a:solidFill>
                    <a:latin typeface="Karla"/>
                    <a:ea typeface="Karla"/>
                    <a:cs typeface="Karla"/>
                    <a:sym typeface="Karla"/>
                  </a:rPr>
                  <a:t>the_zooniverse</a:t>
                </a:r>
                <a:endParaRPr sz="1600" dirty="0">
                  <a:solidFill>
                    <a:schemeClr val="accent1"/>
                  </a:solidFill>
                  <a:latin typeface="Karla"/>
                  <a:ea typeface="Karla"/>
                  <a:cs typeface="Karla"/>
                  <a:sym typeface="Karla"/>
                </a:endParaRPr>
              </a:p>
            </p:txBody>
          </p:sp>
          <p:sp>
            <p:nvSpPr>
              <p:cNvPr id="113" name="Shape 113"/>
              <p:cNvSpPr txBox="1"/>
              <p:nvPr/>
            </p:nvSpPr>
            <p:spPr>
              <a:xfrm>
                <a:off x="4612100" y="4500275"/>
                <a:ext cx="2069400" cy="599100"/>
              </a:xfrm>
              <a:prstGeom prst="rect">
                <a:avLst/>
              </a:prstGeom>
              <a:noFill/>
              <a:ln>
                <a:noFill/>
              </a:ln>
            </p:spPr>
            <p:txBody>
              <a:bodyPr spcFirstLastPara="1" wrap="square" lIns="121900" tIns="121900" rIns="121900" bIns="121900" anchor="t" anchorCtr="0">
                <a:noAutofit/>
              </a:bodyPr>
              <a:lstStyle/>
              <a:p>
                <a:r>
                  <a:rPr lang="en" sz="1600" dirty="0">
                    <a:solidFill>
                      <a:schemeClr val="accent1"/>
                    </a:solidFill>
                    <a:latin typeface="Karla"/>
                    <a:ea typeface="Karla"/>
                    <a:cs typeface="Karla"/>
                    <a:sym typeface="Karla"/>
                  </a:rPr>
                  <a:t>@</a:t>
                </a:r>
                <a:r>
                  <a:rPr lang="en" sz="1600" dirty="0" err="1">
                    <a:solidFill>
                      <a:schemeClr val="accent1"/>
                    </a:solidFill>
                    <a:latin typeface="Karla"/>
                    <a:ea typeface="Karla"/>
                    <a:cs typeface="Karla"/>
                    <a:sym typeface="Karla"/>
                  </a:rPr>
                  <a:t>mike_w_ai</a:t>
                </a:r>
                <a:endParaRPr sz="1600" dirty="0">
                  <a:solidFill>
                    <a:schemeClr val="accent1"/>
                  </a:solidFill>
                  <a:latin typeface="Karla"/>
                  <a:ea typeface="Karla"/>
                  <a:cs typeface="Karla"/>
                  <a:sym typeface="Karla"/>
                </a:endParaRPr>
              </a:p>
            </p:txBody>
          </p:sp>
        </p:grpSp>
        <p:pic>
          <p:nvPicPr>
            <p:cNvPr id="115" name="Shape 115"/>
            <p:cNvPicPr preferRelativeResize="0"/>
            <p:nvPr/>
          </p:nvPicPr>
          <p:blipFill>
            <a:blip r:embed="rId5">
              <a:alphaModFix amt="70000"/>
            </a:blip>
            <a:stretch>
              <a:fillRect/>
            </a:stretch>
          </p:blipFill>
          <p:spPr>
            <a:xfrm>
              <a:off x="790725" y="4747450"/>
              <a:ext cx="194150" cy="178426"/>
            </a:xfrm>
            <a:prstGeom prst="rect">
              <a:avLst/>
            </a:prstGeom>
            <a:noFill/>
            <a:ln>
              <a:noFill/>
            </a:ln>
          </p:spPr>
        </p:pic>
      </p:grpSp>
      <p:pic>
        <p:nvPicPr>
          <p:cNvPr id="13" name="Shape 111">
            <a:extLst>
              <a:ext uri="{FF2B5EF4-FFF2-40B4-BE49-F238E27FC236}">
                <a16:creationId xmlns:a16="http://schemas.microsoft.com/office/drawing/2014/main" id="{A125E4BB-F051-364D-ABBA-CD3CAAFC7439}"/>
              </a:ext>
            </a:extLst>
          </p:cNvPr>
          <p:cNvPicPr preferRelativeResize="0"/>
          <p:nvPr/>
        </p:nvPicPr>
        <p:blipFill>
          <a:blip r:embed="rId4">
            <a:alphaModFix amt="70000"/>
          </a:blip>
          <a:stretch>
            <a:fillRect/>
          </a:stretch>
        </p:blipFill>
        <p:spPr>
          <a:xfrm>
            <a:off x="5976668" y="6285276"/>
            <a:ext cx="423800" cy="423800"/>
          </a:xfrm>
          <a:prstGeom prst="rect">
            <a:avLst/>
          </a:prstGeom>
          <a:noFill/>
          <a:ln>
            <a:noFill/>
          </a:ln>
        </p:spPr>
      </p:pic>
    </p:spTree>
    <p:extLst>
      <p:ext uri="{BB962C8B-B14F-4D97-AF65-F5344CB8AC3E}">
        <p14:creationId xmlns:p14="http://schemas.microsoft.com/office/powerpoint/2010/main" val="2381721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0800" y="2063071"/>
            <a:ext cx="9540000" cy="4676396"/>
          </a:xfrm>
          <a:prstGeom prst="rect">
            <a:avLst/>
          </a:prstGeom>
        </p:spPr>
        <p:txBody>
          <a:bodyPr spcFirstLastPara="1" wrap="square" lIns="121900" tIns="121900" rIns="121900" bIns="121900" anchor="t" anchorCtr="0">
            <a:noAutofit/>
          </a:bodyPr>
          <a:lstStyle/>
          <a:p>
            <a:r>
              <a:rPr lang="en" dirty="0"/>
              <a:t>1. Now(</a:t>
            </a:r>
            <a:r>
              <a:rPr lang="en" dirty="0" err="1"/>
              <a:t>ish</a:t>
            </a:r>
            <a:r>
              <a:rPr lang="en" dirty="0"/>
              <a:t>): Human </a:t>
            </a:r>
            <a:r>
              <a:rPr lang="en" dirty="0">
                <a:sym typeface="Wingdings" pitchFamily="2" charset="2"/>
              </a:rPr>
              <a:t></a:t>
            </a:r>
            <a:r>
              <a:rPr lang="en" dirty="0"/>
              <a:t> Model</a:t>
            </a:r>
            <a:endParaRPr dirty="0"/>
          </a:p>
        </p:txBody>
      </p:sp>
    </p:spTree>
    <p:extLst>
      <p:ext uri="{BB962C8B-B14F-4D97-AF65-F5344CB8AC3E}">
        <p14:creationId xmlns:p14="http://schemas.microsoft.com/office/powerpoint/2010/main" val="324729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0800" y="2063071"/>
            <a:ext cx="9540000" cy="4676396"/>
          </a:xfrm>
          <a:prstGeom prst="rect">
            <a:avLst/>
          </a:prstGeom>
        </p:spPr>
        <p:txBody>
          <a:bodyPr spcFirstLastPara="1" wrap="square" lIns="121900" tIns="121900" rIns="121900" bIns="121900" anchor="t" anchorCtr="0">
            <a:noAutofit/>
          </a:bodyPr>
          <a:lstStyle/>
          <a:p>
            <a:r>
              <a:rPr lang="en" dirty="0"/>
              <a:t>1. Now(</a:t>
            </a:r>
            <a:r>
              <a:rPr lang="en" dirty="0" err="1"/>
              <a:t>ish</a:t>
            </a:r>
            <a:r>
              <a:rPr lang="en" dirty="0"/>
              <a:t>): Human </a:t>
            </a:r>
            <a:r>
              <a:rPr lang="en" dirty="0">
                <a:sym typeface="Wingdings" pitchFamily="2" charset="2"/>
              </a:rPr>
              <a:t></a:t>
            </a:r>
            <a:r>
              <a:rPr lang="en" dirty="0"/>
              <a:t> Model</a:t>
            </a:r>
            <a:br>
              <a:rPr lang="en" dirty="0"/>
            </a:br>
            <a:br>
              <a:rPr lang="en" dirty="0"/>
            </a:br>
            <a:r>
              <a:rPr lang="en" dirty="0"/>
              <a:t>2. Human + Model?</a:t>
            </a:r>
            <a:br>
              <a:rPr lang="en" dirty="0"/>
            </a:br>
            <a:endParaRPr dirty="0"/>
          </a:p>
        </p:txBody>
      </p:sp>
    </p:spTree>
    <p:extLst>
      <p:ext uri="{BB962C8B-B14F-4D97-AF65-F5344CB8AC3E}">
        <p14:creationId xmlns:p14="http://schemas.microsoft.com/office/powerpoint/2010/main" val="102487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8B17-DCD3-5F46-899D-A33E35981CD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B035E6B-BA2A-0247-A04A-55016566B45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70C9B8C-6FF3-D544-9E64-F643B0662798}"/>
              </a:ext>
            </a:extLst>
          </p:cNvPr>
          <p:cNvPicPr>
            <a:picLocks noChangeAspect="1"/>
          </p:cNvPicPr>
          <p:nvPr/>
        </p:nvPicPr>
        <p:blipFill rotWithShape="1">
          <a:blip r:embed="rId3"/>
          <a:srcRect/>
          <a:stretch/>
        </p:blipFill>
        <p:spPr>
          <a:xfrm>
            <a:off x="-59265" y="1352433"/>
            <a:ext cx="12310533" cy="4153135"/>
          </a:xfrm>
          <a:prstGeom prst="rect">
            <a:avLst/>
          </a:prstGeom>
        </p:spPr>
      </p:pic>
      <p:sp>
        <p:nvSpPr>
          <p:cNvPr id="6" name="Text Placeholder 1">
            <a:extLst>
              <a:ext uri="{FF2B5EF4-FFF2-40B4-BE49-F238E27FC236}">
                <a16:creationId xmlns:a16="http://schemas.microsoft.com/office/drawing/2014/main" id="{16014831-EEBE-5A4D-B443-64401FCDB4F2}"/>
              </a:ext>
            </a:extLst>
          </p:cNvPr>
          <p:cNvSpPr txBox="1">
            <a:spLocks/>
          </p:cNvSpPr>
          <p:nvPr/>
        </p:nvSpPr>
        <p:spPr>
          <a:xfrm>
            <a:off x="966600" y="5830068"/>
            <a:ext cx="10263200" cy="614000"/>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Karla"/>
              <a:buChar char="●"/>
              <a:defRPr sz="1300" b="0" i="0" u="none" strike="noStrike" cap="none">
                <a:solidFill>
                  <a:schemeClr val="accent1"/>
                </a:solidFill>
                <a:latin typeface="Karla"/>
                <a:ea typeface="Karla"/>
                <a:cs typeface="Karla"/>
                <a:sym typeface="Karla"/>
              </a:defRPr>
            </a:lvl1pPr>
            <a:lvl2pPr marL="914400" marR="0" lvl="1"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2pPr>
            <a:lvl3pPr marL="1371600" marR="0" lvl="2"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3pPr>
            <a:lvl4pPr marL="1828800" marR="0" lvl="3"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4pPr>
            <a:lvl5pPr marL="2286000" marR="0" lvl="4"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5pPr>
            <a:lvl6pPr marL="2743200" marR="0" lvl="5"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6pPr>
            <a:lvl7pPr marL="3200400" marR="0" lvl="6"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7pPr>
            <a:lvl8pPr marL="3657600" marR="0" lvl="7"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8pPr>
            <a:lvl9pPr marL="4114800" marR="0" lvl="8" indent="-298450" algn="l" rtl="0">
              <a:lnSpc>
                <a:spcPct val="115000"/>
              </a:lnSpc>
              <a:spcBef>
                <a:spcPts val="1600"/>
              </a:spcBef>
              <a:spcAft>
                <a:spcPts val="160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9pPr>
          </a:lstStyle>
          <a:p>
            <a:pPr marL="194728" indent="0">
              <a:buNone/>
            </a:pPr>
            <a:r>
              <a:rPr lang="en-US" sz="1733" dirty="0"/>
              <a:t>D. Wright et al (2017)</a:t>
            </a:r>
          </a:p>
        </p:txBody>
      </p:sp>
    </p:spTree>
    <p:extLst>
      <p:ext uri="{BB962C8B-B14F-4D97-AF65-F5344CB8AC3E}">
        <p14:creationId xmlns:p14="http://schemas.microsoft.com/office/powerpoint/2010/main" val="907721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3764-CE22-164F-A278-4CE0931F4C12}"/>
              </a:ext>
            </a:extLst>
          </p:cNvPr>
          <p:cNvSpPr>
            <a:spLocks noGrp="1"/>
          </p:cNvSpPr>
          <p:nvPr>
            <p:ph type="title"/>
          </p:nvPr>
        </p:nvSpPr>
        <p:spPr/>
        <p:txBody>
          <a:bodyPr/>
          <a:lstStyle/>
          <a:p>
            <a:r>
              <a:rPr lang="en-US" dirty="0"/>
              <a:t>Human/Machine Ensemble</a:t>
            </a:r>
          </a:p>
        </p:txBody>
      </p:sp>
      <p:sp>
        <p:nvSpPr>
          <p:cNvPr id="3" name="Text Placeholder 2">
            <a:extLst>
              <a:ext uri="{FF2B5EF4-FFF2-40B4-BE49-F238E27FC236}">
                <a16:creationId xmlns:a16="http://schemas.microsoft.com/office/drawing/2014/main" id="{DFB24E2A-4329-2248-B032-3D445CF73D02}"/>
              </a:ext>
            </a:extLst>
          </p:cNvPr>
          <p:cNvSpPr>
            <a:spLocks noGrp="1"/>
          </p:cNvSpPr>
          <p:nvPr>
            <p:ph type="body" idx="1"/>
          </p:nvPr>
        </p:nvSpPr>
        <p:spPr/>
        <p:txBody>
          <a:bodyPr>
            <a:normAutofit/>
          </a:bodyPr>
          <a:lstStyle/>
          <a:p>
            <a:r>
              <a:rPr lang="en-US" sz="1800" dirty="0"/>
              <a:t>Expert-trained CNN + crowdsourced answers</a:t>
            </a:r>
          </a:p>
          <a:p>
            <a:endParaRPr lang="en-US" sz="1800" dirty="0"/>
          </a:p>
          <a:p>
            <a:r>
              <a:rPr lang="en-US" sz="1800" dirty="0"/>
              <a:t>Outperforms either alone</a:t>
            </a:r>
          </a:p>
        </p:txBody>
      </p:sp>
      <p:pic>
        <p:nvPicPr>
          <p:cNvPr id="5" name="Picture 4">
            <a:extLst>
              <a:ext uri="{FF2B5EF4-FFF2-40B4-BE49-F238E27FC236}">
                <a16:creationId xmlns:a16="http://schemas.microsoft.com/office/drawing/2014/main" id="{2A561130-E084-D24C-9F9D-FB74E8E35D01}"/>
              </a:ext>
            </a:extLst>
          </p:cNvPr>
          <p:cNvPicPr>
            <a:picLocks noChangeAspect="1"/>
          </p:cNvPicPr>
          <p:nvPr/>
        </p:nvPicPr>
        <p:blipFill>
          <a:blip r:embed="rId3"/>
          <a:stretch>
            <a:fillRect/>
          </a:stretch>
        </p:blipFill>
        <p:spPr>
          <a:xfrm>
            <a:off x="6271182" y="1598305"/>
            <a:ext cx="4781317" cy="4526135"/>
          </a:xfrm>
          <a:prstGeom prst="rect">
            <a:avLst/>
          </a:prstGeom>
        </p:spPr>
      </p:pic>
      <p:sp>
        <p:nvSpPr>
          <p:cNvPr id="6" name="Text Placeholder 1">
            <a:extLst>
              <a:ext uri="{FF2B5EF4-FFF2-40B4-BE49-F238E27FC236}">
                <a16:creationId xmlns:a16="http://schemas.microsoft.com/office/drawing/2014/main" id="{05372D6D-B273-CF44-898C-1BE8A817120F}"/>
              </a:ext>
            </a:extLst>
          </p:cNvPr>
          <p:cNvSpPr txBox="1">
            <a:spLocks/>
          </p:cNvSpPr>
          <p:nvPr/>
        </p:nvSpPr>
        <p:spPr>
          <a:xfrm>
            <a:off x="8451133" y="1144200"/>
            <a:ext cx="10263200" cy="614000"/>
          </a:xfrm>
          <a:prstGeom prst="rect">
            <a:avLst/>
          </a:prstGeom>
          <a:no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Karla"/>
              <a:buChar char="●"/>
              <a:defRPr sz="1300" b="0" i="0" u="none" strike="noStrike" cap="none">
                <a:solidFill>
                  <a:schemeClr val="accent1"/>
                </a:solidFill>
                <a:latin typeface="Karla"/>
                <a:ea typeface="Karla"/>
                <a:cs typeface="Karla"/>
                <a:sym typeface="Karla"/>
              </a:defRPr>
            </a:lvl1pPr>
            <a:lvl2pPr marL="914400" marR="0" lvl="1"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2pPr>
            <a:lvl3pPr marL="1371600" marR="0" lvl="2"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3pPr>
            <a:lvl4pPr marL="1828800" marR="0" lvl="3"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4pPr>
            <a:lvl5pPr marL="2286000" marR="0" lvl="4"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5pPr>
            <a:lvl6pPr marL="2743200" marR="0" lvl="5"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6pPr>
            <a:lvl7pPr marL="3200400" marR="0" lvl="6"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7pPr>
            <a:lvl8pPr marL="3657600" marR="0" lvl="7" indent="-298450" algn="l" rtl="0">
              <a:lnSpc>
                <a:spcPct val="115000"/>
              </a:lnSpc>
              <a:spcBef>
                <a:spcPts val="1600"/>
              </a:spcBef>
              <a:spcAft>
                <a:spcPts val="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8pPr>
            <a:lvl9pPr marL="4114800" marR="0" lvl="8" indent="-298450" algn="l" rtl="0">
              <a:lnSpc>
                <a:spcPct val="115000"/>
              </a:lnSpc>
              <a:spcBef>
                <a:spcPts val="1600"/>
              </a:spcBef>
              <a:spcAft>
                <a:spcPts val="1600"/>
              </a:spcAft>
              <a:buClr>
                <a:schemeClr val="accent1"/>
              </a:buClr>
              <a:buSzPts val="1100"/>
              <a:buFont typeface="Karla"/>
              <a:buChar char="■"/>
              <a:defRPr sz="1100" b="0" i="0" u="none" strike="noStrike" cap="none">
                <a:solidFill>
                  <a:schemeClr val="accent1"/>
                </a:solidFill>
                <a:latin typeface="Karla"/>
                <a:ea typeface="Karla"/>
                <a:cs typeface="Karla"/>
                <a:sym typeface="Karla"/>
              </a:defRPr>
            </a:lvl9pPr>
          </a:lstStyle>
          <a:p>
            <a:pPr marL="194728" indent="0">
              <a:buNone/>
            </a:pPr>
            <a:r>
              <a:rPr lang="en-US" sz="1733" dirty="0"/>
              <a:t>D. Wright et al (2017)</a:t>
            </a:r>
          </a:p>
        </p:txBody>
      </p:sp>
    </p:spTree>
    <p:extLst>
      <p:ext uri="{BB962C8B-B14F-4D97-AF65-F5344CB8AC3E}">
        <p14:creationId xmlns:p14="http://schemas.microsoft.com/office/powerpoint/2010/main" val="219259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0800" y="2063071"/>
            <a:ext cx="9540000" cy="4676396"/>
          </a:xfrm>
          <a:prstGeom prst="rect">
            <a:avLst/>
          </a:prstGeom>
        </p:spPr>
        <p:txBody>
          <a:bodyPr spcFirstLastPara="1" wrap="square" lIns="121900" tIns="121900" rIns="121900" bIns="121900" anchor="t" anchorCtr="0">
            <a:noAutofit/>
          </a:bodyPr>
          <a:lstStyle/>
          <a:p>
            <a:r>
              <a:rPr lang="en" dirty="0"/>
              <a:t>1. Now(</a:t>
            </a:r>
            <a:r>
              <a:rPr lang="en" dirty="0" err="1"/>
              <a:t>ish</a:t>
            </a:r>
            <a:r>
              <a:rPr lang="en" dirty="0"/>
              <a:t>): Human </a:t>
            </a:r>
            <a:r>
              <a:rPr lang="en" dirty="0">
                <a:sym typeface="Wingdings" pitchFamily="2" charset="2"/>
              </a:rPr>
              <a:t></a:t>
            </a:r>
            <a:r>
              <a:rPr lang="en" dirty="0"/>
              <a:t> Model</a:t>
            </a:r>
            <a:br>
              <a:rPr lang="en" dirty="0"/>
            </a:br>
            <a:br>
              <a:rPr lang="en" dirty="0"/>
            </a:br>
            <a:r>
              <a:rPr lang="en" dirty="0"/>
              <a:t>2. Human + Model?</a:t>
            </a:r>
            <a:br>
              <a:rPr lang="en" dirty="0"/>
            </a:br>
            <a:endParaRPr dirty="0"/>
          </a:p>
        </p:txBody>
      </p:sp>
    </p:spTree>
    <p:extLst>
      <p:ext uri="{BB962C8B-B14F-4D97-AF65-F5344CB8AC3E}">
        <p14:creationId xmlns:p14="http://schemas.microsoft.com/office/powerpoint/2010/main" val="2504606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0800" y="2063071"/>
            <a:ext cx="9540000" cy="4676396"/>
          </a:xfrm>
          <a:prstGeom prst="rect">
            <a:avLst/>
          </a:prstGeom>
        </p:spPr>
        <p:txBody>
          <a:bodyPr spcFirstLastPara="1" wrap="square" lIns="121900" tIns="121900" rIns="121900" bIns="121900" anchor="t" anchorCtr="0">
            <a:noAutofit/>
          </a:bodyPr>
          <a:lstStyle/>
          <a:p>
            <a:r>
              <a:rPr lang="en" dirty="0"/>
              <a:t>1. Now(</a:t>
            </a:r>
            <a:r>
              <a:rPr lang="en" dirty="0" err="1"/>
              <a:t>ish</a:t>
            </a:r>
            <a:r>
              <a:rPr lang="en" dirty="0"/>
              <a:t>): Human </a:t>
            </a:r>
            <a:r>
              <a:rPr lang="en" dirty="0">
                <a:sym typeface="Wingdings" pitchFamily="2" charset="2"/>
              </a:rPr>
              <a:t></a:t>
            </a:r>
            <a:r>
              <a:rPr lang="en" dirty="0"/>
              <a:t> Model</a:t>
            </a:r>
            <a:br>
              <a:rPr lang="en" dirty="0"/>
            </a:br>
            <a:br>
              <a:rPr lang="en" dirty="0"/>
            </a:br>
            <a:r>
              <a:rPr lang="en" dirty="0"/>
              <a:t>2. Human + Model?</a:t>
            </a:r>
            <a:br>
              <a:rPr lang="en" dirty="0"/>
            </a:br>
            <a:br>
              <a:rPr lang="en" dirty="0"/>
            </a:br>
            <a:r>
              <a:rPr lang="en" dirty="0"/>
              <a:t>3. Human </a:t>
            </a:r>
            <a:r>
              <a:rPr lang="en" dirty="0">
                <a:sym typeface="Wingdings" pitchFamily="2" charset="2"/>
              </a:rPr>
              <a:t> Model</a:t>
            </a:r>
            <a:br>
              <a:rPr lang="en" dirty="0"/>
            </a:br>
            <a:endParaRPr dirty="0"/>
          </a:p>
        </p:txBody>
      </p:sp>
    </p:spTree>
    <p:extLst>
      <p:ext uri="{BB962C8B-B14F-4D97-AF65-F5344CB8AC3E}">
        <p14:creationId xmlns:p14="http://schemas.microsoft.com/office/powerpoint/2010/main" val="625865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0B0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74A9F6-77FC-E847-869A-97CD4CB49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4396" y="1753532"/>
            <a:ext cx="1753200" cy="1753200"/>
          </a:xfrm>
          <a:prstGeom prst="rect">
            <a:avLst/>
          </a:prstGeom>
        </p:spPr>
      </p:pic>
      <p:pic>
        <p:nvPicPr>
          <p:cNvPr id="7" name="Picture 6">
            <a:extLst>
              <a:ext uri="{FF2B5EF4-FFF2-40B4-BE49-F238E27FC236}">
                <a16:creationId xmlns:a16="http://schemas.microsoft.com/office/drawing/2014/main" id="{D9841210-52C1-AB4F-82F5-6E876E278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4892" y="1753864"/>
            <a:ext cx="1753864" cy="1753864"/>
          </a:xfrm>
          <a:prstGeom prst="rect">
            <a:avLst/>
          </a:prstGeom>
        </p:spPr>
      </p:pic>
      <p:pic>
        <p:nvPicPr>
          <p:cNvPr id="9" name="Picture 8">
            <a:extLst>
              <a:ext uri="{FF2B5EF4-FFF2-40B4-BE49-F238E27FC236}">
                <a16:creationId xmlns:a16="http://schemas.microsoft.com/office/drawing/2014/main" id="{0C2DC6B0-22F4-E44C-B737-6B1BC8CDE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490" y="1753532"/>
            <a:ext cx="1753864" cy="1753864"/>
          </a:xfrm>
          <a:prstGeom prst="rect">
            <a:avLst/>
          </a:prstGeom>
        </p:spPr>
      </p:pic>
      <p:pic>
        <p:nvPicPr>
          <p:cNvPr id="11" name="Picture 10">
            <a:extLst>
              <a:ext uri="{FF2B5EF4-FFF2-40B4-BE49-F238E27FC236}">
                <a16:creationId xmlns:a16="http://schemas.microsoft.com/office/drawing/2014/main" id="{68FAA08E-C4AC-2A4B-A2F6-B128C1BB22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8" y="1753532"/>
            <a:ext cx="1753864" cy="1753864"/>
          </a:xfrm>
          <a:prstGeom prst="rect">
            <a:avLst/>
          </a:prstGeom>
        </p:spPr>
      </p:pic>
      <p:pic>
        <p:nvPicPr>
          <p:cNvPr id="13" name="Picture 12">
            <a:extLst>
              <a:ext uri="{FF2B5EF4-FFF2-40B4-BE49-F238E27FC236}">
                <a16:creationId xmlns:a16="http://schemas.microsoft.com/office/drawing/2014/main" id="{08518C15-FE23-6B4B-A2B2-2833786B99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00523" y="0"/>
            <a:ext cx="1753864" cy="1753864"/>
          </a:xfrm>
          <a:prstGeom prst="rect">
            <a:avLst/>
          </a:prstGeom>
        </p:spPr>
      </p:pic>
      <p:pic>
        <p:nvPicPr>
          <p:cNvPr id="15" name="Picture 14">
            <a:extLst>
              <a:ext uri="{FF2B5EF4-FFF2-40B4-BE49-F238E27FC236}">
                <a16:creationId xmlns:a16="http://schemas.microsoft.com/office/drawing/2014/main" id="{410191A6-9639-FB4C-BA6E-7417CA56F0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6659" y="0"/>
            <a:ext cx="1753864" cy="1753864"/>
          </a:xfrm>
          <a:prstGeom prst="rect">
            <a:avLst/>
          </a:prstGeom>
        </p:spPr>
      </p:pic>
      <p:pic>
        <p:nvPicPr>
          <p:cNvPr id="17" name="Picture 16">
            <a:extLst>
              <a:ext uri="{FF2B5EF4-FFF2-40B4-BE49-F238E27FC236}">
                <a16:creationId xmlns:a16="http://schemas.microsoft.com/office/drawing/2014/main" id="{F303A353-985E-D74F-890D-02FC572163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2795" y="0"/>
            <a:ext cx="1753864" cy="1753864"/>
          </a:xfrm>
          <a:prstGeom prst="rect">
            <a:avLst/>
          </a:prstGeom>
        </p:spPr>
      </p:pic>
      <p:pic>
        <p:nvPicPr>
          <p:cNvPr id="19" name="Picture 18">
            <a:extLst>
              <a:ext uri="{FF2B5EF4-FFF2-40B4-BE49-F238E27FC236}">
                <a16:creationId xmlns:a16="http://schemas.microsoft.com/office/drawing/2014/main" id="{1D69D153-5AA8-054D-9AD8-813EB2577F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4889" y="3507064"/>
            <a:ext cx="1753864" cy="1753864"/>
          </a:xfrm>
          <a:prstGeom prst="rect">
            <a:avLst/>
          </a:prstGeom>
        </p:spPr>
      </p:pic>
      <p:pic>
        <p:nvPicPr>
          <p:cNvPr id="21" name="Picture 20">
            <a:extLst>
              <a:ext uri="{FF2B5EF4-FFF2-40B4-BE49-F238E27FC236}">
                <a16:creationId xmlns:a16="http://schemas.microsoft.com/office/drawing/2014/main" id="{F58CA861-6347-5C44-AEEF-21DEB1B3E7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9" y="3507064"/>
            <a:ext cx="1753864" cy="1753864"/>
          </a:xfrm>
          <a:prstGeom prst="rect">
            <a:avLst/>
          </a:prstGeom>
        </p:spPr>
      </p:pic>
      <p:pic>
        <p:nvPicPr>
          <p:cNvPr id="23" name="Picture 22">
            <a:extLst>
              <a:ext uri="{FF2B5EF4-FFF2-40B4-BE49-F238E27FC236}">
                <a16:creationId xmlns:a16="http://schemas.microsoft.com/office/drawing/2014/main" id="{440AFD1A-9AB6-AD44-8F9A-B2142DBB44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6659" y="1753864"/>
            <a:ext cx="1753200" cy="1753200"/>
          </a:xfrm>
          <a:prstGeom prst="rect">
            <a:avLst/>
          </a:prstGeom>
        </p:spPr>
      </p:pic>
      <p:pic>
        <p:nvPicPr>
          <p:cNvPr id="25" name="Picture 24">
            <a:extLst>
              <a:ext uri="{FF2B5EF4-FFF2-40B4-BE49-F238E27FC236}">
                <a16:creationId xmlns:a16="http://schemas.microsoft.com/office/drawing/2014/main" id="{88DB3B49-E3EC-6947-8421-10C43145FF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6179" y="3507064"/>
            <a:ext cx="1753864" cy="1753864"/>
          </a:xfrm>
          <a:prstGeom prst="rect">
            <a:avLst/>
          </a:prstGeom>
        </p:spPr>
      </p:pic>
      <p:pic>
        <p:nvPicPr>
          <p:cNvPr id="27" name="Picture 26">
            <a:extLst>
              <a:ext uri="{FF2B5EF4-FFF2-40B4-BE49-F238E27FC236}">
                <a16:creationId xmlns:a16="http://schemas.microsoft.com/office/drawing/2014/main" id="{CBD46099-1A8D-254B-8B34-0D261A7AD2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40259" y="3508392"/>
            <a:ext cx="1753200" cy="1753200"/>
          </a:xfrm>
          <a:prstGeom prst="rect">
            <a:avLst/>
          </a:prstGeom>
        </p:spPr>
      </p:pic>
      <p:pic>
        <p:nvPicPr>
          <p:cNvPr id="29" name="Picture 28">
            <a:extLst>
              <a:ext uri="{FF2B5EF4-FFF2-40B4-BE49-F238E27FC236}">
                <a16:creationId xmlns:a16="http://schemas.microsoft.com/office/drawing/2014/main" id="{09F31CE3-6FB1-5C4F-92DA-D0F09AF3B4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93459" y="3508060"/>
            <a:ext cx="1753200" cy="1753200"/>
          </a:xfrm>
          <a:prstGeom prst="rect">
            <a:avLst/>
          </a:prstGeom>
        </p:spPr>
      </p:pic>
      <p:pic>
        <p:nvPicPr>
          <p:cNvPr id="31" name="Picture 30">
            <a:extLst>
              <a:ext uri="{FF2B5EF4-FFF2-40B4-BE49-F238E27FC236}">
                <a16:creationId xmlns:a16="http://schemas.microsoft.com/office/drawing/2014/main" id="{DD04720A-781A-E344-AB6C-5D696CB58F6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38931" y="0"/>
            <a:ext cx="1753864" cy="1753864"/>
          </a:xfrm>
          <a:prstGeom prst="rect">
            <a:avLst/>
          </a:prstGeom>
        </p:spPr>
      </p:pic>
      <p:pic>
        <p:nvPicPr>
          <p:cNvPr id="33" name="Picture 32">
            <a:extLst>
              <a:ext uri="{FF2B5EF4-FFF2-40B4-BE49-F238E27FC236}">
                <a16:creationId xmlns:a16="http://schemas.microsoft.com/office/drawing/2014/main" id="{6DF0C554-6D43-164E-9722-C615A6B2E3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84892" y="0"/>
            <a:ext cx="1753864" cy="1753864"/>
          </a:xfrm>
          <a:prstGeom prst="rect">
            <a:avLst/>
          </a:prstGeom>
        </p:spPr>
      </p:pic>
      <p:pic>
        <p:nvPicPr>
          <p:cNvPr id="35" name="Picture 34">
            <a:extLst>
              <a:ext uri="{FF2B5EF4-FFF2-40B4-BE49-F238E27FC236}">
                <a16:creationId xmlns:a16="http://schemas.microsoft.com/office/drawing/2014/main" id="{CBD2A9AB-AA3E-D148-8E2B-FC81A2246F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53864" y="0"/>
            <a:ext cx="1753864" cy="1753864"/>
          </a:xfrm>
          <a:prstGeom prst="rect">
            <a:avLst/>
          </a:prstGeom>
        </p:spPr>
      </p:pic>
      <p:pic>
        <p:nvPicPr>
          <p:cNvPr id="39" name="Picture 38">
            <a:extLst>
              <a:ext uri="{FF2B5EF4-FFF2-40B4-BE49-F238E27FC236}">
                <a16:creationId xmlns:a16="http://schemas.microsoft.com/office/drawing/2014/main" id="{EBED74E3-F059-FE4D-846C-7E964274F3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753864" cy="1753864"/>
          </a:xfrm>
          <a:prstGeom prst="rect">
            <a:avLst/>
          </a:prstGeom>
        </p:spPr>
      </p:pic>
      <p:pic>
        <p:nvPicPr>
          <p:cNvPr id="41" name="Picture 40">
            <a:extLst>
              <a:ext uri="{FF2B5EF4-FFF2-40B4-BE49-F238E27FC236}">
                <a16:creationId xmlns:a16="http://schemas.microsoft.com/office/drawing/2014/main" id="{F78456B2-5FDD-0C43-A7F5-6F580DAD5FD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00523" y="1753864"/>
            <a:ext cx="1753864" cy="1753864"/>
          </a:xfrm>
          <a:prstGeom prst="rect">
            <a:avLst/>
          </a:prstGeom>
        </p:spPr>
      </p:pic>
      <p:pic>
        <p:nvPicPr>
          <p:cNvPr id="43" name="Picture 42">
            <a:extLst>
              <a:ext uri="{FF2B5EF4-FFF2-40B4-BE49-F238E27FC236}">
                <a16:creationId xmlns:a16="http://schemas.microsoft.com/office/drawing/2014/main" id="{CF4D23A9-2A57-AB42-810A-25A395F8B88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93127" y="1753532"/>
            <a:ext cx="1753200" cy="1753200"/>
          </a:xfrm>
          <a:prstGeom prst="rect">
            <a:avLst/>
          </a:prstGeom>
        </p:spPr>
      </p:pic>
      <p:pic>
        <p:nvPicPr>
          <p:cNvPr id="45" name="Picture 44">
            <a:extLst>
              <a:ext uri="{FF2B5EF4-FFF2-40B4-BE49-F238E27FC236}">
                <a16:creationId xmlns:a16="http://schemas.microsoft.com/office/drawing/2014/main" id="{9B0FD179-AEC8-C54C-BDBC-A98B209D1AC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35413" y="5260928"/>
            <a:ext cx="1753200" cy="1753200"/>
          </a:xfrm>
          <a:prstGeom prst="rect">
            <a:avLst/>
          </a:prstGeom>
        </p:spPr>
      </p:pic>
      <p:pic>
        <p:nvPicPr>
          <p:cNvPr id="47" name="Picture 46">
            <a:extLst>
              <a:ext uri="{FF2B5EF4-FFF2-40B4-BE49-F238E27FC236}">
                <a16:creationId xmlns:a16="http://schemas.microsoft.com/office/drawing/2014/main" id="{22719236-BE69-944D-B4C9-DB5C5DB1FEA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97199" y="5260928"/>
            <a:ext cx="1753200" cy="1753200"/>
          </a:xfrm>
          <a:prstGeom prst="rect">
            <a:avLst/>
          </a:prstGeom>
        </p:spPr>
      </p:pic>
      <p:pic>
        <p:nvPicPr>
          <p:cNvPr id="49" name="Picture 48">
            <a:extLst>
              <a:ext uri="{FF2B5EF4-FFF2-40B4-BE49-F238E27FC236}">
                <a16:creationId xmlns:a16="http://schemas.microsoft.com/office/drawing/2014/main" id="{8311C245-4CB0-EF47-99BF-ED874855FC7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52469" y="5260928"/>
            <a:ext cx="1753200" cy="1753200"/>
          </a:xfrm>
          <a:prstGeom prst="rect">
            <a:avLst/>
          </a:prstGeom>
        </p:spPr>
      </p:pic>
      <p:pic>
        <p:nvPicPr>
          <p:cNvPr id="51" name="Picture 50">
            <a:extLst>
              <a:ext uri="{FF2B5EF4-FFF2-40B4-BE49-F238E27FC236}">
                <a16:creationId xmlns:a16="http://schemas.microsoft.com/office/drawing/2014/main" id="{8D0C2496-B159-D640-89A7-38E3C92E3D2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3" y="5260928"/>
            <a:ext cx="1753200" cy="1753200"/>
          </a:xfrm>
          <a:prstGeom prst="rect">
            <a:avLst/>
          </a:prstGeom>
        </p:spPr>
      </p:pic>
      <p:pic>
        <p:nvPicPr>
          <p:cNvPr id="53" name="Picture 52">
            <a:extLst>
              <a:ext uri="{FF2B5EF4-FFF2-40B4-BE49-F238E27FC236}">
                <a16:creationId xmlns:a16="http://schemas.microsoft.com/office/drawing/2014/main" id="{2C074177-641E-9249-B105-3A8210EE27D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501187" y="3507396"/>
            <a:ext cx="1753200" cy="1753200"/>
          </a:xfrm>
          <a:prstGeom prst="rect">
            <a:avLst/>
          </a:prstGeom>
        </p:spPr>
      </p:pic>
      <p:pic>
        <p:nvPicPr>
          <p:cNvPr id="55" name="Picture 54">
            <a:extLst>
              <a:ext uri="{FF2B5EF4-FFF2-40B4-BE49-F238E27FC236}">
                <a16:creationId xmlns:a16="http://schemas.microsoft.com/office/drawing/2014/main" id="{EFE38D10-27FF-0B47-8D84-A13691D5A03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47323" y="3507396"/>
            <a:ext cx="1753200" cy="1753200"/>
          </a:xfrm>
          <a:prstGeom prst="rect">
            <a:avLst/>
          </a:prstGeom>
        </p:spPr>
      </p:pic>
      <p:pic>
        <p:nvPicPr>
          <p:cNvPr id="61" name="Picture 60">
            <a:extLst>
              <a:ext uri="{FF2B5EF4-FFF2-40B4-BE49-F238E27FC236}">
                <a16:creationId xmlns:a16="http://schemas.microsoft.com/office/drawing/2014/main" id="{AEB4FCAD-450B-684A-AAC2-B8DBCBB8AA3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01275" y="5260928"/>
            <a:ext cx="1753200" cy="1753200"/>
          </a:xfrm>
          <a:prstGeom prst="rect">
            <a:avLst/>
          </a:prstGeom>
        </p:spPr>
      </p:pic>
      <p:pic>
        <p:nvPicPr>
          <p:cNvPr id="63" name="Picture 62">
            <a:extLst>
              <a:ext uri="{FF2B5EF4-FFF2-40B4-BE49-F238E27FC236}">
                <a16:creationId xmlns:a16="http://schemas.microsoft.com/office/drawing/2014/main" id="{0FC7DEF1-869E-094C-AC60-F709377C13C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48162" y="5260928"/>
            <a:ext cx="1753200" cy="1753200"/>
          </a:xfrm>
          <a:prstGeom prst="rect">
            <a:avLst/>
          </a:prstGeom>
        </p:spPr>
      </p:pic>
      <p:pic>
        <p:nvPicPr>
          <p:cNvPr id="65" name="Picture 64">
            <a:extLst>
              <a:ext uri="{FF2B5EF4-FFF2-40B4-BE49-F238E27FC236}">
                <a16:creationId xmlns:a16="http://schemas.microsoft.com/office/drawing/2014/main" id="{55DD99D2-B253-3049-A06B-9AF4A8149BB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988447" y="5260928"/>
            <a:ext cx="1753200" cy="1753200"/>
          </a:xfrm>
          <a:prstGeom prst="rect">
            <a:avLst/>
          </a:prstGeom>
        </p:spPr>
      </p:pic>
    </p:spTree>
    <p:extLst>
      <p:ext uri="{BB962C8B-B14F-4D97-AF65-F5344CB8AC3E}">
        <p14:creationId xmlns:p14="http://schemas.microsoft.com/office/powerpoint/2010/main" val="3222021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161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74A9F6-77FC-E847-869A-97CD4CB49E2E}"/>
              </a:ext>
            </a:extLst>
          </p:cNvPr>
          <p:cNvPicPr>
            <a:picLocks noChangeAspect="1"/>
          </p:cNvPicPr>
          <p:nvPr/>
        </p:nvPicPr>
        <p:blipFill>
          <a:blip r:embed="rId3">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4396" y="1753532"/>
            <a:ext cx="1753200" cy="1753200"/>
          </a:xfrm>
          <a:prstGeom prst="rect">
            <a:avLst/>
          </a:prstGeom>
        </p:spPr>
      </p:pic>
      <p:pic>
        <p:nvPicPr>
          <p:cNvPr id="7" name="Picture 6">
            <a:extLst>
              <a:ext uri="{FF2B5EF4-FFF2-40B4-BE49-F238E27FC236}">
                <a16:creationId xmlns:a16="http://schemas.microsoft.com/office/drawing/2014/main" id="{D9841210-52C1-AB4F-82F5-6E876E278434}"/>
              </a:ext>
            </a:extLst>
          </p:cNvPr>
          <p:cNvPicPr>
            <a:picLocks noChangeAspect="1"/>
          </p:cNvPicPr>
          <p:nvPr/>
        </p:nvPicPr>
        <p:blipFill>
          <a:blip r:embed="rId4">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4892" y="1753864"/>
            <a:ext cx="1753864" cy="1753864"/>
          </a:xfrm>
          <a:prstGeom prst="rect">
            <a:avLst/>
          </a:prstGeom>
        </p:spPr>
      </p:pic>
      <p:pic>
        <p:nvPicPr>
          <p:cNvPr id="9" name="Picture 8">
            <a:extLst>
              <a:ext uri="{FF2B5EF4-FFF2-40B4-BE49-F238E27FC236}">
                <a16:creationId xmlns:a16="http://schemas.microsoft.com/office/drawing/2014/main" id="{0C2DC6B0-22F4-E44C-B737-6B1BC8CDE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490" y="1753532"/>
            <a:ext cx="1753864" cy="1753864"/>
          </a:xfrm>
          <a:prstGeom prst="rect">
            <a:avLst/>
          </a:prstGeom>
        </p:spPr>
      </p:pic>
      <p:pic>
        <p:nvPicPr>
          <p:cNvPr id="11" name="Picture 10">
            <a:extLst>
              <a:ext uri="{FF2B5EF4-FFF2-40B4-BE49-F238E27FC236}">
                <a16:creationId xmlns:a16="http://schemas.microsoft.com/office/drawing/2014/main" id="{68FAA08E-C4AC-2A4B-A2F6-B128C1BB22F8}"/>
              </a:ext>
            </a:extLst>
          </p:cNvPr>
          <p:cNvPicPr>
            <a:picLocks noChangeAspect="1"/>
          </p:cNvPicPr>
          <p:nvPr/>
        </p:nvPicPr>
        <p:blipFill>
          <a:blip r:embed="rId6">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58" y="1753532"/>
            <a:ext cx="1753864" cy="1753864"/>
          </a:xfrm>
          <a:prstGeom prst="rect">
            <a:avLst/>
          </a:prstGeom>
        </p:spPr>
      </p:pic>
      <p:pic>
        <p:nvPicPr>
          <p:cNvPr id="13" name="Picture 12">
            <a:extLst>
              <a:ext uri="{FF2B5EF4-FFF2-40B4-BE49-F238E27FC236}">
                <a16:creationId xmlns:a16="http://schemas.microsoft.com/office/drawing/2014/main" id="{08518C15-FE23-6B4B-A2B2-2833786B99BD}"/>
              </a:ext>
            </a:extLst>
          </p:cNvPr>
          <p:cNvPicPr>
            <a:picLocks noChangeAspect="1"/>
          </p:cNvPicPr>
          <p:nvPr/>
        </p:nvPicPr>
        <p:blipFill>
          <a:blip r:embed="rId7">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00523" y="0"/>
            <a:ext cx="1753864" cy="1753864"/>
          </a:xfrm>
          <a:prstGeom prst="rect">
            <a:avLst/>
          </a:prstGeom>
        </p:spPr>
      </p:pic>
      <p:pic>
        <p:nvPicPr>
          <p:cNvPr id="15" name="Picture 14">
            <a:extLst>
              <a:ext uri="{FF2B5EF4-FFF2-40B4-BE49-F238E27FC236}">
                <a16:creationId xmlns:a16="http://schemas.microsoft.com/office/drawing/2014/main" id="{410191A6-9639-FB4C-BA6E-7417CA56F0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6659" y="0"/>
            <a:ext cx="1753864" cy="1753864"/>
          </a:xfrm>
          <a:prstGeom prst="rect">
            <a:avLst/>
          </a:prstGeom>
        </p:spPr>
      </p:pic>
      <p:pic>
        <p:nvPicPr>
          <p:cNvPr id="17" name="Picture 16">
            <a:extLst>
              <a:ext uri="{FF2B5EF4-FFF2-40B4-BE49-F238E27FC236}">
                <a16:creationId xmlns:a16="http://schemas.microsoft.com/office/drawing/2014/main" id="{F303A353-985E-D74F-890D-02FC5721638B}"/>
              </a:ext>
            </a:extLst>
          </p:cNvPr>
          <p:cNvPicPr>
            <a:picLocks noChangeAspect="1"/>
          </p:cNvPicPr>
          <p:nvPr/>
        </p:nvPicPr>
        <p:blipFill>
          <a:blip r:embed="rId9">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92795" y="0"/>
            <a:ext cx="1753864" cy="1753864"/>
          </a:xfrm>
          <a:prstGeom prst="rect">
            <a:avLst/>
          </a:prstGeom>
        </p:spPr>
      </p:pic>
      <p:pic>
        <p:nvPicPr>
          <p:cNvPr id="19" name="Picture 18">
            <a:extLst>
              <a:ext uri="{FF2B5EF4-FFF2-40B4-BE49-F238E27FC236}">
                <a16:creationId xmlns:a16="http://schemas.microsoft.com/office/drawing/2014/main" id="{1D69D153-5AA8-054D-9AD8-813EB2577F44}"/>
              </a:ext>
            </a:extLst>
          </p:cNvPr>
          <p:cNvPicPr>
            <a:picLocks noChangeAspect="1"/>
          </p:cNvPicPr>
          <p:nvPr/>
        </p:nvPicPr>
        <p:blipFill>
          <a:blip r:embed="rId10">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04889" y="3507064"/>
            <a:ext cx="1753864" cy="1753864"/>
          </a:xfrm>
          <a:prstGeom prst="rect">
            <a:avLst/>
          </a:prstGeom>
        </p:spPr>
      </p:pic>
      <p:pic>
        <p:nvPicPr>
          <p:cNvPr id="21" name="Picture 20">
            <a:extLst>
              <a:ext uri="{FF2B5EF4-FFF2-40B4-BE49-F238E27FC236}">
                <a16:creationId xmlns:a16="http://schemas.microsoft.com/office/drawing/2014/main" id="{F58CA861-6347-5C44-AEEF-21DEB1B3E7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9" y="3507064"/>
            <a:ext cx="1753864" cy="1753864"/>
          </a:xfrm>
          <a:prstGeom prst="rect">
            <a:avLst/>
          </a:prstGeom>
        </p:spPr>
      </p:pic>
      <p:pic>
        <p:nvPicPr>
          <p:cNvPr id="23" name="Picture 22">
            <a:extLst>
              <a:ext uri="{FF2B5EF4-FFF2-40B4-BE49-F238E27FC236}">
                <a16:creationId xmlns:a16="http://schemas.microsoft.com/office/drawing/2014/main" id="{440AFD1A-9AB6-AD44-8F9A-B2142DBB44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6659" y="1753864"/>
            <a:ext cx="1753200" cy="1753200"/>
          </a:xfrm>
          <a:prstGeom prst="rect">
            <a:avLst/>
          </a:prstGeom>
        </p:spPr>
      </p:pic>
      <p:pic>
        <p:nvPicPr>
          <p:cNvPr id="25" name="Picture 24">
            <a:extLst>
              <a:ext uri="{FF2B5EF4-FFF2-40B4-BE49-F238E27FC236}">
                <a16:creationId xmlns:a16="http://schemas.microsoft.com/office/drawing/2014/main" id="{88DB3B49-E3EC-6947-8421-10C43145FF37}"/>
              </a:ext>
            </a:extLst>
          </p:cNvPr>
          <p:cNvPicPr>
            <a:picLocks noChangeAspect="1"/>
          </p:cNvPicPr>
          <p:nvPr/>
        </p:nvPicPr>
        <p:blipFill>
          <a:blip r:embed="rId13">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46179" y="3507064"/>
            <a:ext cx="1753864" cy="1753864"/>
          </a:xfrm>
          <a:prstGeom prst="rect">
            <a:avLst/>
          </a:prstGeom>
        </p:spPr>
      </p:pic>
      <p:pic>
        <p:nvPicPr>
          <p:cNvPr id="27" name="Picture 26">
            <a:extLst>
              <a:ext uri="{FF2B5EF4-FFF2-40B4-BE49-F238E27FC236}">
                <a16:creationId xmlns:a16="http://schemas.microsoft.com/office/drawing/2014/main" id="{CBD46099-1A8D-254B-8B34-0D261A7AD229}"/>
              </a:ext>
            </a:extLst>
          </p:cNvPr>
          <p:cNvPicPr>
            <a:picLocks noChangeAspect="1"/>
          </p:cNvPicPr>
          <p:nvPr/>
        </p:nvPicPr>
        <p:blipFill>
          <a:blip r:embed="rId14">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0259" y="3508392"/>
            <a:ext cx="1753200" cy="1753200"/>
          </a:xfrm>
          <a:prstGeom prst="rect">
            <a:avLst/>
          </a:prstGeom>
        </p:spPr>
      </p:pic>
      <p:pic>
        <p:nvPicPr>
          <p:cNvPr id="29" name="Picture 28">
            <a:extLst>
              <a:ext uri="{FF2B5EF4-FFF2-40B4-BE49-F238E27FC236}">
                <a16:creationId xmlns:a16="http://schemas.microsoft.com/office/drawing/2014/main" id="{09F31CE3-6FB1-5C4F-92DA-D0F09AF3B44B}"/>
              </a:ext>
            </a:extLst>
          </p:cNvPr>
          <p:cNvPicPr>
            <a:picLocks noChangeAspect="1"/>
          </p:cNvPicPr>
          <p:nvPr/>
        </p:nvPicPr>
        <p:blipFill>
          <a:blip r:embed="rId15">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93459" y="3508060"/>
            <a:ext cx="1753200" cy="1753200"/>
          </a:xfrm>
          <a:prstGeom prst="rect">
            <a:avLst/>
          </a:prstGeom>
        </p:spPr>
      </p:pic>
      <p:pic>
        <p:nvPicPr>
          <p:cNvPr id="31" name="Picture 30">
            <a:extLst>
              <a:ext uri="{FF2B5EF4-FFF2-40B4-BE49-F238E27FC236}">
                <a16:creationId xmlns:a16="http://schemas.microsoft.com/office/drawing/2014/main" id="{DD04720A-781A-E344-AB6C-5D696CB58F63}"/>
              </a:ext>
            </a:extLst>
          </p:cNvPr>
          <p:cNvPicPr>
            <a:picLocks noChangeAspect="1"/>
          </p:cNvPicPr>
          <p:nvPr/>
        </p:nvPicPr>
        <p:blipFill>
          <a:blip r:embed="rId16">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38931" y="0"/>
            <a:ext cx="1753864" cy="1753864"/>
          </a:xfrm>
          <a:prstGeom prst="rect">
            <a:avLst/>
          </a:prstGeom>
        </p:spPr>
      </p:pic>
      <p:pic>
        <p:nvPicPr>
          <p:cNvPr id="33" name="Picture 32">
            <a:extLst>
              <a:ext uri="{FF2B5EF4-FFF2-40B4-BE49-F238E27FC236}">
                <a16:creationId xmlns:a16="http://schemas.microsoft.com/office/drawing/2014/main" id="{6DF0C554-6D43-164E-9722-C615A6B2E33C}"/>
              </a:ext>
            </a:extLst>
          </p:cNvPr>
          <p:cNvPicPr>
            <a:picLocks noChangeAspect="1"/>
          </p:cNvPicPr>
          <p:nvPr/>
        </p:nvPicPr>
        <p:blipFill>
          <a:blip r:embed="rId17">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4892" y="0"/>
            <a:ext cx="1753864" cy="1753864"/>
          </a:xfrm>
          <a:prstGeom prst="rect">
            <a:avLst/>
          </a:prstGeom>
        </p:spPr>
      </p:pic>
      <p:pic>
        <p:nvPicPr>
          <p:cNvPr id="35" name="Picture 34">
            <a:extLst>
              <a:ext uri="{FF2B5EF4-FFF2-40B4-BE49-F238E27FC236}">
                <a16:creationId xmlns:a16="http://schemas.microsoft.com/office/drawing/2014/main" id="{CBD2A9AB-AA3E-D148-8E2B-FC81A2246F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53864" y="0"/>
            <a:ext cx="1753864" cy="1753864"/>
          </a:xfrm>
          <a:prstGeom prst="rect">
            <a:avLst/>
          </a:prstGeom>
        </p:spPr>
      </p:pic>
      <p:pic>
        <p:nvPicPr>
          <p:cNvPr id="39" name="Picture 38">
            <a:extLst>
              <a:ext uri="{FF2B5EF4-FFF2-40B4-BE49-F238E27FC236}">
                <a16:creationId xmlns:a16="http://schemas.microsoft.com/office/drawing/2014/main" id="{EBED74E3-F059-FE4D-846C-7E964274F36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753864" cy="1753864"/>
          </a:xfrm>
          <a:prstGeom prst="rect">
            <a:avLst/>
          </a:prstGeom>
        </p:spPr>
      </p:pic>
      <p:pic>
        <p:nvPicPr>
          <p:cNvPr id="41" name="Picture 40">
            <a:extLst>
              <a:ext uri="{FF2B5EF4-FFF2-40B4-BE49-F238E27FC236}">
                <a16:creationId xmlns:a16="http://schemas.microsoft.com/office/drawing/2014/main" id="{F78456B2-5FDD-0C43-A7F5-6F580DAD5FDA}"/>
              </a:ext>
            </a:extLst>
          </p:cNvPr>
          <p:cNvPicPr>
            <a:picLocks noChangeAspect="1"/>
          </p:cNvPicPr>
          <p:nvPr/>
        </p:nvPicPr>
        <p:blipFill>
          <a:blip r:embed="rId20">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00523" y="1753864"/>
            <a:ext cx="1753864" cy="1753864"/>
          </a:xfrm>
          <a:prstGeom prst="rect">
            <a:avLst/>
          </a:prstGeom>
        </p:spPr>
      </p:pic>
      <p:pic>
        <p:nvPicPr>
          <p:cNvPr id="43" name="Picture 42">
            <a:extLst>
              <a:ext uri="{FF2B5EF4-FFF2-40B4-BE49-F238E27FC236}">
                <a16:creationId xmlns:a16="http://schemas.microsoft.com/office/drawing/2014/main" id="{CF4D23A9-2A57-AB42-810A-25A395F8B88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93127" y="1753532"/>
            <a:ext cx="1753200" cy="1753200"/>
          </a:xfrm>
          <a:prstGeom prst="rect">
            <a:avLst/>
          </a:prstGeom>
        </p:spPr>
      </p:pic>
      <p:pic>
        <p:nvPicPr>
          <p:cNvPr id="45" name="Picture 44">
            <a:extLst>
              <a:ext uri="{FF2B5EF4-FFF2-40B4-BE49-F238E27FC236}">
                <a16:creationId xmlns:a16="http://schemas.microsoft.com/office/drawing/2014/main" id="{9B0FD179-AEC8-C54C-BDBC-A98B209D1ACD}"/>
              </a:ext>
            </a:extLst>
          </p:cNvPr>
          <p:cNvPicPr>
            <a:picLocks noChangeAspect="1"/>
          </p:cNvPicPr>
          <p:nvPr/>
        </p:nvPicPr>
        <p:blipFill>
          <a:blip r:embed="rId22">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35413" y="5260928"/>
            <a:ext cx="1753200" cy="1753200"/>
          </a:xfrm>
          <a:prstGeom prst="rect">
            <a:avLst/>
          </a:prstGeom>
        </p:spPr>
      </p:pic>
      <p:pic>
        <p:nvPicPr>
          <p:cNvPr id="47" name="Picture 46">
            <a:extLst>
              <a:ext uri="{FF2B5EF4-FFF2-40B4-BE49-F238E27FC236}">
                <a16:creationId xmlns:a16="http://schemas.microsoft.com/office/drawing/2014/main" id="{22719236-BE69-944D-B4C9-DB5C5DB1FEA5}"/>
              </a:ext>
            </a:extLst>
          </p:cNvPr>
          <p:cNvPicPr>
            <a:picLocks noChangeAspect="1"/>
          </p:cNvPicPr>
          <p:nvPr/>
        </p:nvPicPr>
        <p:blipFill>
          <a:blip r:embed="rId23">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97199" y="5260928"/>
            <a:ext cx="1753200" cy="1753200"/>
          </a:xfrm>
          <a:prstGeom prst="rect">
            <a:avLst/>
          </a:prstGeom>
        </p:spPr>
      </p:pic>
      <p:pic>
        <p:nvPicPr>
          <p:cNvPr id="49" name="Picture 48">
            <a:extLst>
              <a:ext uri="{FF2B5EF4-FFF2-40B4-BE49-F238E27FC236}">
                <a16:creationId xmlns:a16="http://schemas.microsoft.com/office/drawing/2014/main" id="{8311C245-4CB0-EF47-99BF-ED874855FC7A}"/>
              </a:ext>
            </a:extLst>
          </p:cNvPr>
          <p:cNvPicPr>
            <a:picLocks noChangeAspect="1"/>
          </p:cNvPicPr>
          <p:nvPr/>
        </p:nvPicPr>
        <p:blipFill>
          <a:blip r:embed="rId24">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52469" y="5260928"/>
            <a:ext cx="1753200" cy="1753200"/>
          </a:xfrm>
          <a:prstGeom prst="rect">
            <a:avLst/>
          </a:prstGeom>
        </p:spPr>
      </p:pic>
      <p:pic>
        <p:nvPicPr>
          <p:cNvPr id="51" name="Picture 50">
            <a:extLst>
              <a:ext uri="{FF2B5EF4-FFF2-40B4-BE49-F238E27FC236}">
                <a16:creationId xmlns:a16="http://schemas.microsoft.com/office/drawing/2014/main" id="{8D0C2496-B159-D640-89A7-38E3C92E3D2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3" y="5260928"/>
            <a:ext cx="1753200" cy="1753200"/>
          </a:xfrm>
          <a:prstGeom prst="rect">
            <a:avLst/>
          </a:prstGeom>
        </p:spPr>
      </p:pic>
      <p:pic>
        <p:nvPicPr>
          <p:cNvPr id="53" name="Picture 52">
            <a:extLst>
              <a:ext uri="{FF2B5EF4-FFF2-40B4-BE49-F238E27FC236}">
                <a16:creationId xmlns:a16="http://schemas.microsoft.com/office/drawing/2014/main" id="{2C074177-641E-9249-B105-3A8210EE27D5}"/>
              </a:ext>
            </a:extLst>
          </p:cNvPr>
          <p:cNvPicPr>
            <a:picLocks noChangeAspect="1"/>
          </p:cNvPicPr>
          <p:nvPr/>
        </p:nvPicPr>
        <p:blipFill>
          <a:blip r:embed="rId26">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01187" y="3507396"/>
            <a:ext cx="1753200" cy="1753200"/>
          </a:xfrm>
          <a:prstGeom prst="rect">
            <a:avLst/>
          </a:prstGeom>
        </p:spPr>
      </p:pic>
      <p:pic>
        <p:nvPicPr>
          <p:cNvPr id="55" name="Picture 54">
            <a:extLst>
              <a:ext uri="{FF2B5EF4-FFF2-40B4-BE49-F238E27FC236}">
                <a16:creationId xmlns:a16="http://schemas.microsoft.com/office/drawing/2014/main" id="{EFE38D10-27FF-0B47-8D84-A13691D5A035}"/>
              </a:ext>
            </a:extLst>
          </p:cNvPr>
          <p:cNvPicPr>
            <a:picLocks noChangeAspect="1"/>
          </p:cNvPicPr>
          <p:nvPr/>
        </p:nvPicPr>
        <p:blipFill>
          <a:blip r:embed="rId27">
            <a:alphaModFix amt="2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747323" y="3507396"/>
            <a:ext cx="1753200" cy="1753200"/>
          </a:xfrm>
          <a:prstGeom prst="rect">
            <a:avLst/>
          </a:prstGeom>
        </p:spPr>
      </p:pic>
      <p:pic>
        <p:nvPicPr>
          <p:cNvPr id="61" name="Picture 60">
            <a:extLst>
              <a:ext uri="{FF2B5EF4-FFF2-40B4-BE49-F238E27FC236}">
                <a16:creationId xmlns:a16="http://schemas.microsoft.com/office/drawing/2014/main" id="{AEB4FCAD-450B-684A-AAC2-B8DBCBB8AA3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01275" y="5260928"/>
            <a:ext cx="1753200" cy="1753200"/>
          </a:xfrm>
          <a:prstGeom prst="rect">
            <a:avLst/>
          </a:prstGeom>
        </p:spPr>
      </p:pic>
      <p:pic>
        <p:nvPicPr>
          <p:cNvPr id="63" name="Picture 62">
            <a:extLst>
              <a:ext uri="{FF2B5EF4-FFF2-40B4-BE49-F238E27FC236}">
                <a16:creationId xmlns:a16="http://schemas.microsoft.com/office/drawing/2014/main" id="{0FC7DEF1-869E-094C-AC60-F709377C13C9}"/>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48162" y="5260928"/>
            <a:ext cx="1753200" cy="1753200"/>
          </a:xfrm>
          <a:prstGeom prst="rect">
            <a:avLst/>
          </a:prstGeom>
        </p:spPr>
      </p:pic>
      <p:pic>
        <p:nvPicPr>
          <p:cNvPr id="65" name="Picture 64">
            <a:extLst>
              <a:ext uri="{FF2B5EF4-FFF2-40B4-BE49-F238E27FC236}">
                <a16:creationId xmlns:a16="http://schemas.microsoft.com/office/drawing/2014/main" id="{55DD99D2-B253-3049-A06B-9AF4A8149BB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988447" y="5260928"/>
            <a:ext cx="1753200" cy="1753200"/>
          </a:xfrm>
          <a:prstGeom prst="rect">
            <a:avLst/>
          </a:prstGeom>
        </p:spPr>
      </p:pic>
    </p:spTree>
    <p:extLst>
      <p:ext uri="{BB962C8B-B14F-4D97-AF65-F5344CB8AC3E}">
        <p14:creationId xmlns:p14="http://schemas.microsoft.com/office/powerpoint/2010/main" val="3092410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1DE160-08BB-7F4D-847E-202DF3C21D33}"/>
              </a:ext>
            </a:extLst>
          </p:cNvPr>
          <p:cNvSpPr txBox="1"/>
          <p:nvPr/>
        </p:nvSpPr>
        <p:spPr>
          <a:xfrm>
            <a:off x="475283" y="6267450"/>
            <a:ext cx="6455742" cy="369332"/>
          </a:xfrm>
          <a:prstGeom prst="rect">
            <a:avLst/>
          </a:prstGeom>
          <a:noFill/>
        </p:spPr>
        <p:txBody>
          <a:bodyPr wrap="none" rtlCol="0">
            <a:spAutoFit/>
          </a:bodyPr>
          <a:lstStyle/>
          <a:p>
            <a:r>
              <a:rPr lang="en-GB" dirty="0">
                <a:solidFill>
                  <a:schemeClr val="bg2">
                    <a:lumMod val="75000"/>
                    <a:lumOff val="25000"/>
                  </a:schemeClr>
                </a:solidFill>
              </a:rPr>
              <a:t>Sharif, M., </a:t>
            </a:r>
            <a:r>
              <a:rPr lang="en-GB" dirty="0" err="1">
                <a:solidFill>
                  <a:schemeClr val="bg2">
                    <a:lumMod val="75000"/>
                    <a:lumOff val="25000"/>
                  </a:schemeClr>
                </a:solidFill>
              </a:rPr>
              <a:t>Bhagavatula</a:t>
            </a:r>
            <a:r>
              <a:rPr lang="en-GB" dirty="0">
                <a:solidFill>
                  <a:schemeClr val="bg2">
                    <a:lumMod val="75000"/>
                    <a:lumOff val="25000"/>
                  </a:schemeClr>
                </a:solidFill>
              </a:rPr>
              <a:t>, S., Bauer, L., &amp; Reiter, M. K. (2016)</a:t>
            </a:r>
            <a:endParaRPr lang="en-US" dirty="0">
              <a:solidFill>
                <a:schemeClr val="bg2">
                  <a:lumMod val="75000"/>
                  <a:lumOff val="25000"/>
                </a:schemeClr>
              </a:solidFill>
            </a:endParaRPr>
          </a:p>
        </p:txBody>
      </p:sp>
      <p:sp>
        <p:nvSpPr>
          <p:cNvPr id="8" name="Title 7">
            <a:extLst>
              <a:ext uri="{FF2B5EF4-FFF2-40B4-BE49-F238E27FC236}">
                <a16:creationId xmlns:a16="http://schemas.microsoft.com/office/drawing/2014/main" id="{BA6703CE-64D1-8C48-90F5-68E8317C1676}"/>
              </a:ext>
            </a:extLst>
          </p:cNvPr>
          <p:cNvSpPr>
            <a:spLocks noGrp="1"/>
          </p:cNvSpPr>
          <p:nvPr>
            <p:ph type="title"/>
          </p:nvPr>
        </p:nvSpPr>
        <p:spPr/>
        <p:txBody>
          <a:bodyPr/>
          <a:lstStyle/>
          <a:p>
            <a:r>
              <a:rPr lang="en-US" dirty="0"/>
              <a:t>Adversarial Examples</a:t>
            </a:r>
          </a:p>
        </p:txBody>
      </p:sp>
      <p:sp>
        <p:nvSpPr>
          <p:cNvPr id="9" name="TextBox 8">
            <a:extLst>
              <a:ext uri="{FF2B5EF4-FFF2-40B4-BE49-F238E27FC236}">
                <a16:creationId xmlns:a16="http://schemas.microsoft.com/office/drawing/2014/main" id="{EF0115E7-5705-F245-842E-3426F3D92B71}"/>
              </a:ext>
            </a:extLst>
          </p:cNvPr>
          <p:cNvSpPr txBox="1"/>
          <p:nvPr/>
        </p:nvSpPr>
        <p:spPr>
          <a:xfrm>
            <a:off x="1175956" y="3378237"/>
            <a:ext cx="2236446" cy="523220"/>
          </a:xfrm>
          <a:prstGeom prst="rect">
            <a:avLst/>
          </a:prstGeom>
          <a:noFill/>
        </p:spPr>
        <p:txBody>
          <a:bodyPr wrap="none" rtlCol="0">
            <a:spAutoFit/>
          </a:bodyPr>
          <a:lstStyle/>
          <a:p>
            <a:r>
              <a:rPr lang="en-US" sz="2800" dirty="0">
                <a:solidFill>
                  <a:schemeClr val="bg2">
                    <a:lumMod val="75000"/>
                    <a:lumOff val="25000"/>
                  </a:schemeClr>
                </a:solidFill>
              </a:rPr>
              <a:t>Wear frames</a:t>
            </a:r>
          </a:p>
        </p:txBody>
      </p:sp>
      <p:sp>
        <p:nvSpPr>
          <p:cNvPr id="10" name="TextBox 9">
            <a:extLst>
              <a:ext uri="{FF2B5EF4-FFF2-40B4-BE49-F238E27FC236}">
                <a16:creationId xmlns:a16="http://schemas.microsoft.com/office/drawing/2014/main" id="{186897DF-5B14-CA4C-A4F7-7F1D7A98F918}"/>
              </a:ext>
            </a:extLst>
          </p:cNvPr>
          <p:cNvSpPr txBox="1"/>
          <p:nvPr/>
        </p:nvSpPr>
        <p:spPr>
          <a:xfrm>
            <a:off x="1381910" y="5044433"/>
            <a:ext cx="1824538" cy="523220"/>
          </a:xfrm>
          <a:prstGeom prst="rect">
            <a:avLst/>
          </a:prstGeom>
          <a:noFill/>
        </p:spPr>
        <p:txBody>
          <a:bodyPr wrap="none" rtlCol="0">
            <a:spAutoFit/>
          </a:bodyPr>
          <a:lstStyle/>
          <a:p>
            <a:r>
              <a:rPr lang="en-US" sz="2800" dirty="0">
                <a:solidFill>
                  <a:schemeClr val="bg2">
                    <a:lumMod val="75000"/>
                    <a:lumOff val="25000"/>
                  </a:schemeClr>
                </a:solidFill>
              </a:rPr>
              <a:t>Appear as</a:t>
            </a:r>
          </a:p>
        </p:txBody>
      </p:sp>
      <p:pic>
        <p:nvPicPr>
          <p:cNvPr id="13" name="Picture 12">
            <a:extLst>
              <a:ext uri="{FF2B5EF4-FFF2-40B4-BE49-F238E27FC236}">
                <a16:creationId xmlns:a16="http://schemas.microsoft.com/office/drawing/2014/main" id="{81524E1A-6C5D-DE40-B61E-0E53FD13C80F}"/>
              </a:ext>
            </a:extLst>
          </p:cNvPr>
          <p:cNvPicPr>
            <a:picLocks noChangeAspect="1"/>
          </p:cNvPicPr>
          <p:nvPr/>
        </p:nvPicPr>
        <p:blipFill rotWithShape="1">
          <a:blip r:embed="rId3">
            <a:extLst>
              <a:ext uri="{28A0092B-C50C-407E-A947-70E740481C1C}">
                <a14:useLocalDpi xmlns:a14="http://schemas.microsoft.com/office/drawing/2010/main" val="0"/>
              </a:ext>
            </a:extLst>
          </a:blip>
          <a:srcRect l="67950"/>
          <a:stretch/>
        </p:blipFill>
        <p:spPr>
          <a:xfrm>
            <a:off x="3731100" y="2731121"/>
            <a:ext cx="1994477" cy="3327400"/>
          </a:xfrm>
          <a:prstGeom prst="rect">
            <a:avLst/>
          </a:prstGeom>
        </p:spPr>
      </p:pic>
    </p:spTree>
    <p:extLst>
      <p:ext uri="{BB962C8B-B14F-4D97-AF65-F5344CB8AC3E}">
        <p14:creationId xmlns:p14="http://schemas.microsoft.com/office/powerpoint/2010/main" val="2536214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1DE160-08BB-7F4D-847E-202DF3C21D33}"/>
              </a:ext>
            </a:extLst>
          </p:cNvPr>
          <p:cNvSpPr txBox="1"/>
          <p:nvPr/>
        </p:nvSpPr>
        <p:spPr>
          <a:xfrm>
            <a:off x="475283" y="6267450"/>
            <a:ext cx="6455742" cy="369332"/>
          </a:xfrm>
          <a:prstGeom prst="rect">
            <a:avLst/>
          </a:prstGeom>
          <a:noFill/>
        </p:spPr>
        <p:txBody>
          <a:bodyPr wrap="none" rtlCol="0">
            <a:spAutoFit/>
          </a:bodyPr>
          <a:lstStyle/>
          <a:p>
            <a:r>
              <a:rPr lang="en-GB" dirty="0">
                <a:solidFill>
                  <a:schemeClr val="bg2">
                    <a:lumMod val="75000"/>
                    <a:lumOff val="25000"/>
                  </a:schemeClr>
                </a:solidFill>
              </a:rPr>
              <a:t>Sharif, M., </a:t>
            </a:r>
            <a:r>
              <a:rPr lang="en-GB" dirty="0" err="1">
                <a:solidFill>
                  <a:schemeClr val="bg2">
                    <a:lumMod val="75000"/>
                    <a:lumOff val="25000"/>
                  </a:schemeClr>
                </a:solidFill>
              </a:rPr>
              <a:t>Bhagavatula</a:t>
            </a:r>
            <a:r>
              <a:rPr lang="en-GB" dirty="0">
                <a:solidFill>
                  <a:schemeClr val="bg2">
                    <a:lumMod val="75000"/>
                    <a:lumOff val="25000"/>
                  </a:schemeClr>
                </a:solidFill>
              </a:rPr>
              <a:t>, S., Bauer, L., &amp; Reiter, M. K. (2016)</a:t>
            </a:r>
            <a:endParaRPr lang="en-US" dirty="0">
              <a:solidFill>
                <a:schemeClr val="bg2">
                  <a:lumMod val="75000"/>
                  <a:lumOff val="25000"/>
                </a:schemeClr>
              </a:solidFill>
            </a:endParaRPr>
          </a:p>
        </p:txBody>
      </p:sp>
      <p:sp>
        <p:nvSpPr>
          <p:cNvPr id="8" name="Title 7">
            <a:extLst>
              <a:ext uri="{FF2B5EF4-FFF2-40B4-BE49-F238E27FC236}">
                <a16:creationId xmlns:a16="http://schemas.microsoft.com/office/drawing/2014/main" id="{BA6703CE-64D1-8C48-90F5-68E8317C1676}"/>
              </a:ext>
            </a:extLst>
          </p:cNvPr>
          <p:cNvSpPr>
            <a:spLocks noGrp="1"/>
          </p:cNvSpPr>
          <p:nvPr>
            <p:ph type="title"/>
          </p:nvPr>
        </p:nvSpPr>
        <p:spPr/>
        <p:txBody>
          <a:bodyPr/>
          <a:lstStyle/>
          <a:p>
            <a:r>
              <a:rPr lang="en-US" dirty="0"/>
              <a:t>Adversarial Examples</a:t>
            </a:r>
          </a:p>
        </p:txBody>
      </p:sp>
      <p:sp>
        <p:nvSpPr>
          <p:cNvPr id="9" name="TextBox 8">
            <a:extLst>
              <a:ext uri="{FF2B5EF4-FFF2-40B4-BE49-F238E27FC236}">
                <a16:creationId xmlns:a16="http://schemas.microsoft.com/office/drawing/2014/main" id="{EF0115E7-5705-F245-842E-3426F3D92B71}"/>
              </a:ext>
            </a:extLst>
          </p:cNvPr>
          <p:cNvSpPr txBox="1"/>
          <p:nvPr/>
        </p:nvSpPr>
        <p:spPr>
          <a:xfrm>
            <a:off x="1175956" y="3378237"/>
            <a:ext cx="2236446" cy="523220"/>
          </a:xfrm>
          <a:prstGeom prst="rect">
            <a:avLst/>
          </a:prstGeom>
          <a:noFill/>
        </p:spPr>
        <p:txBody>
          <a:bodyPr wrap="none" rtlCol="0">
            <a:spAutoFit/>
          </a:bodyPr>
          <a:lstStyle/>
          <a:p>
            <a:r>
              <a:rPr lang="en-US" sz="2800" dirty="0">
                <a:solidFill>
                  <a:schemeClr val="bg2">
                    <a:lumMod val="75000"/>
                    <a:lumOff val="25000"/>
                  </a:schemeClr>
                </a:solidFill>
              </a:rPr>
              <a:t>Wear frames</a:t>
            </a:r>
          </a:p>
        </p:txBody>
      </p:sp>
      <p:sp>
        <p:nvSpPr>
          <p:cNvPr id="10" name="TextBox 9">
            <a:extLst>
              <a:ext uri="{FF2B5EF4-FFF2-40B4-BE49-F238E27FC236}">
                <a16:creationId xmlns:a16="http://schemas.microsoft.com/office/drawing/2014/main" id="{186897DF-5B14-CA4C-A4F7-7F1D7A98F918}"/>
              </a:ext>
            </a:extLst>
          </p:cNvPr>
          <p:cNvSpPr txBox="1"/>
          <p:nvPr/>
        </p:nvSpPr>
        <p:spPr>
          <a:xfrm>
            <a:off x="1381910" y="5044433"/>
            <a:ext cx="1824538" cy="523220"/>
          </a:xfrm>
          <a:prstGeom prst="rect">
            <a:avLst/>
          </a:prstGeom>
          <a:noFill/>
        </p:spPr>
        <p:txBody>
          <a:bodyPr wrap="none" rtlCol="0">
            <a:spAutoFit/>
          </a:bodyPr>
          <a:lstStyle/>
          <a:p>
            <a:r>
              <a:rPr lang="en-US" sz="2800" dirty="0">
                <a:solidFill>
                  <a:schemeClr val="bg2">
                    <a:lumMod val="75000"/>
                    <a:lumOff val="25000"/>
                  </a:schemeClr>
                </a:solidFill>
              </a:rPr>
              <a:t>Appear as</a:t>
            </a:r>
          </a:p>
        </p:txBody>
      </p:sp>
      <p:pic>
        <p:nvPicPr>
          <p:cNvPr id="11" name="Picture 10">
            <a:extLst>
              <a:ext uri="{FF2B5EF4-FFF2-40B4-BE49-F238E27FC236}">
                <a16:creationId xmlns:a16="http://schemas.microsoft.com/office/drawing/2014/main" id="{A0913499-C331-C54E-98D0-7F3873DC656C}"/>
              </a:ext>
            </a:extLst>
          </p:cNvPr>
          <p:cNvPicPr>
            <a:picLocks noChangeAspect="1"/>
          </p:cNvPicPr>
          <p:nvPr/>
        </p:nvPicPr>
        <p:blipFill rotWithShape="1">
          <a:blip r:embed="rId3">
            <a:extLst>
              <a:ext uri="{28A0092B-C50C-407E-A947-70E740481C1C}">
                <a14:useLocalDpi xmlns:a14="http://schemas.microsoft.com/office/drawing/2010/main" val="0"/>
              </a:ext>
            </a:extLst>
          </a:blip>
          <a:srcRect r="71501"/>
          <a:stretch/>
        </p:blipFill>
        <p:spPr>
          <a:xfrm>
            <a:off x="6044276" y="2731121"/>
            <a:ext cx="1773497" cy="3327400"/>
          </a:xfrm>
          <a:prstGeom prst="rect">
            <a:avLst/>
          </a:prstGeom>
        </p:spPr>
      </p:pic>
      <p:pic>
        <p:nvPicPr>
          <p:cNvPr id="13" name="Picture 12">
            <a:extLst>
              <a:ext uri="{FF2B5EF4-FFF2-40B4-BE49-F238E27FC236}">
                <a16:creationId xmlns:a16="http://schemas.microsoft.com/office/drawing/2014/main" id="{6D3E8777-7C2B-7042-A85F-8A5DF6A0F7FA}"/>
              </a:ext>
            </a:extLst>
          </p:cNvPr>
          <p:cNvPicPr>
            <a:picLocks noChangeAspect="1"/>
          </p:cNvPicPr>
          <p:nvPr/>
        </p:nvPicPr>
        <p:blipFill rotWithShape="1">
          <a:blip r:embed="rId3">
            <a:extLst>
              <a:ext uri="{28A0092B-C50C-407E-A947-70E740481C1C}">
                <a14:useLocalDpi xmlns:a14="http://schemas.microsoft.com/office/drawing/2010/main" val="0"/>
              </a:ext>
            </a:extLst>
          </a:blip>
          <a:srcRect l="67950"/>
          <a:stretch/>
        </p:blipFill>
        <p:spPr>
          <a:xfrm>
            <a:off x="3731100" y="2731121"/>
            <a:ext cx="1994477" cy="3327400"/>
          </a:xfrm>
          <a:prstGeom prst="rect">
            <a:avLst/>
          </a:prstGeom>
        </p:spPr>
      </p:pic>
    </p:spTree>
    <p:extLst>
      <p:ext uri="{BB962C8B-B14F-4D97-AF65-F5344CB8AC3E}">
        <p14:creationId xmlns:p14="http://schemas.microsoft.com/office/powerpoint/2010/main" val="399913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972600" y="1152400"/>
            <a:ext cx="9361600" cy="3980000"/>
          </a:xfrm>
          <a:prstGeom prst="rect">
            <a:avLst/>
          </a:prstGeom>
        </p:spPr>
        <p:txBody>
          <a:bodyPr spcFirstLastPara="1" wrap="square" lIns="121900" tIns="121900" rIns="121900" bIns="121900" anchor="ctr" anchorCtr="0">
            <a:noAutofit/>
          </a:bodyPr>
          <a:lstStyle/>
          <a:p>
            <a:pPr lvl="0"/>
            <a:r>
              <a:rPr lang="en-GB" dirty="0"/>
              <a:t>Galaxy Zoo has a problem.</a:t>
            </a:r>
            <a:endParaRPr dirty="0">
              <a:solidFill>
                <a:srgbClr val="255C67"/>
              </a:solidFill>
            </a:endParaRPr>
          </a:p>
        </p:txBody>
      </p:sp>
    </p:spTree>
    <p:extLst>
      <p:ext uri="{BB962C8B-B14F-4D97-AF65-F5344CB8AC3E}">
        <p14:creationId xmlns:p14="http://schemas.microsoft.com/office/powerpoint/2010/main" val="122544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1DE160-08BB-7F4D-847E-202DF3C21D33}"/>
              </a:ext>
            </a:extLst>
          </p:cNvPr>
          <p:cNvSpPr txBox="1"/>
          <p:nvPr/>
        </p:nvSpPr>
        <p:spPr>
          <a:xfrm>
            <a:off x="475283" y="6267450"/>
            <a:ext cx="6455742" cy="369332"/>
          </a:xfrm>
          <a:prstGeom prst="rect">
            <a:avLst/>
          </a:prstGeom>
          <a:noFill/>
        </p:spPr>
        <p:txBody>
          <a:bodyPr wrap="none" rtlCol="0">
            <a:spAutoFit/>
          </a:bodyPr>
          <a:lstStyle/>
          <a:p>
            <a:r>
              <a:rPr lang="en-GB" dirty="0">
                <a:solidFill>
                  <a:schemeClr val="bg2">
                    <a:lumMod val="75000"/>
                    <a:lumOff val="25000"/>
                  </a:schemeClr>
                </a:solidFill>
              </a:rPr>
              <a:t>Sharif, M., </a:t>
            </a:r>
            <a:r>
              <a:rPr lang="en-GB" dirty="0" err="1">
                <a:solidFill>
                  <a:schemeClr val="bg2">
                    <a:lumMod val="75000"/>
                    <a:lumOff val="25000"/>
                  </a:schemeClr>
                </a:solidFill>
              </a:rPr>
              <a:t>Bhagavatula</a:t>
            </a:r>
            <a:r>
              <a:rPr lang="en-GB" dirty="0">
                <a:solidFill>
                  <a:schemeClr val="bg2">
                    <a:lumMod val="75000"/>
                    <a:lumOff val="25000"/>
                  </a:schemeClr>
                </a:solidFill>
              </a:rPr>
              <a:t>, S., Bauer, L., &amp; Reiter, M. K. (2016)</a:t>
            </a:r>
            <a:endParaRPr lang="en-US" dirty="0">
              <a:solidFill>
                <a:schemeClr val="bg2">
                  <a:lumMod val="75000"/>
                  <a:lumOff val="25000"/>
                </a:schemeClr>
              </a:solidFill>
            </a:endParaRPr>
          </a:p>
        </p:txBody>
      </p:sp>
      <p:sp>
        <p:nvSpPr>
          <p:cNvPr id="8" name="Title 7">
            <a:extLst>
              <a:ext uri="{FF2B5EF4-FFF2-40B4-BE49-F238E27FC236}">
                <a16:creationId xmlns:a16="http://schemas.microsoft.com/office/drawing/2014/main" id="{BA6703CE-64D1-8C48-90F5-68E8317C1676}"/>
              </a:ext>
            </a:extLst>
          </p:cNvPr>
          <p:cNvSpPr>
            <a:spLocks noGrp="1"/>
          </p:cNvSpPr>
          <p:nvPr>
            <p:ph type="title"/>
          </p:nvPr>
        </p:nvSpPr>
        <p:spPr/>
        <p:txBody>
          <a:bodyPr/>
          <a:lstStyle/>
          <a:p>
            <a:r>
              <a:rPr lang="en-US" dirty="0"/>
              <a:t>Adversarial Examples</a:t>
            </a:r>
          </a:p>
        </p:txBody>
      </p:sp>
      <p:sp>
        <p:nvSpPr>
          <p:cNvPr id="9" name="TextBox 8">
            <a:extLst>
              <a:ext uri="{FF2B5EF4-FFF2-40B4-BE49-F238E27FC236}">
                <a16:creationId xmlns:a16="http://schemas.microsoft.com/office/drawing/2014/main" id="{EF0115E7-5705-F245-842E-3426F3D92B71}"/>
              </a:ext>
            </a:extLst>
          </p:cNvPr>
          <p:cNvSpPr txBox="1"/>
          <p:nvPr/>
        </p:nvSpPr>
        <p:spPr>
          <a:xfrm>
            <a:off x="1175956" y="3378237"/>
            <a:ext cx="2236446" cy="523220"/>
          </a:xfrm>
          <a:prstGeom prst="rect">
            <a:avLst/>
          </a:prstGeom>
          <a:noFill/>
        </p:spPr>
        <p:txBody>
          <a:bodyPr wrap="none" rtlCol="0">
            <a:spAutoFit/>
          </a:bodyPr>
          <a:lstStyle/>
          <a:p>
            <a:r>
              <a:rPr lang="en-US" sz="2800" dirty="0">
                <a:solidFill>
                  <a:schemeClr val="bg2">
                    <a:lumMod val="75000"/>
                    <a:lumOff val="25000"/>
                  </a:schemeClr>
                </a:solidFill>
              </a:rPr>
              <a:t>Wear frames</a:t>
            </a:r>
          </a:p>
        </p:txBody>
      </p:sp>
      <p:sp>
        <p:nvSpPr>
          <p:cNvPr id="10" name="TextBox 9">
            <a:extLst>
              <a:ext uri="{FF2B5EF4-FFF2-40B4-BE49-F238E27FC236}">
                <a16:creationId xmlns:a16="http://schemas.microsoft.com/office/drawing/2014/main" id="{186897DF-5B14-CA4C-A4F7-7F1D7A98F918}"/>
              </a:ext>
            </a:extLst>
          </p:cNvPr>
          <p:cNvSpPr txBox="1"/>
          <p:nvPr/>
        </p:nvSpPr>
        <p:spPr>
          <a:xfrm>
            <a:off x="1381910" y="5044433"/>
            <a:ext cx="1824538" cy="523220"/>
          </a:xfrm>
          <a:prstGeom prst="rect">
            <a:avLst/>
          </a:prstGeom>
          <a:noFill/>
        </p:spPr>
        <p:txBody>
          <a:bodyPr wrap="none" rtlCol="0">
            <a:spAutoFit/>
          </a:bodyPr>
          <a:lstStyle/>
          <a:p>
            <a:r>
              <a:rPr lang="en-US" sz="2800" dirty="0">
                <a:solidFill>
                  <a:schemeClr val="bg2">
                    <a:lumMod val="75000"/>
                    <a:lumOff val="25000"/>
                  </a:schemeClr>
                </a:solidFill>
              </a:rPr>
              <a:t>Appear as</a:t>
            </a:r>
          </a:p>
        </p:txBody>
      </p:sp>
      <p:pic>
        <p:nvPicPr>
          <p:cNvPr id="11" name="Picture 10">
            <a:extLst>
              <a:ext uri="{FF2B5EF4-FFF2-40B4-BE49-F238E27FC236}">
                <a16:creationId xmlns:a16="http://schemas.microsoft.com/office/drawing/2014/main" id="{24162CFB-8EED-9D48-BCD1-61B237F2D27B}"/>
              </a:ext>
            </a:extLst>
          </p:cNvPr>
          <p:cNvPicPr>
            <a:picLocks noChangeAspect="1"/>
          </p:cNvPicPr>
          <p:nvPr/>
        </p:nvPicPr>
        <p:blipFill rotWithShape="1">
          <a:blip r:embed="rId3">
            <a:extLst>
              <a:ext uri="{28A0092B-C50C-407E-A947-70E740481C1C}">
                <a14:useLocalDpi xmlns:a14="http://schemas.microsoft.com/office/drawing/2010/main" val="0"/>
              </a:ext>
            </a:extLst>
          </a:blip>
          <a:srcRect r="71501"/>
          <a:stretch/>
        </p:blipFill>
        <p:spPr>
          <a:xfrm>
            <a:off x="6044276" y="2731121"/>
            <a:ext cx="1773497" cy="3327400"/>
          </a:xfrm>
          <a:prstGeom prst="rect">
            <a:avLst/>
          </a:prstGeom>
        </p:spPr>
      </p:pic>
      <p:pic>
        <p:nvPicPr>
          <p:cNvPr id="12" name="Picture 11">
            <a:extLst>
              <a:ext uri="{FF2B5EF4-FFF2-40B4-BE49-F238E27FC236}">
                <a16:creationId xmlns:a16="http://schemas.microsoft.com/office/drawing/2014/main" id="{7CB79D7B-4E28-EE4C-B4B5-4F3DC1D6705C}"/>
              </a:ext>
            </a:extLst>
          </p:cNvPr>
          <p:cNvPicPr>
            <a:picLocks noChangeAspect="1"/>
          </p:cNvPicPr>
          <p:nvPr/>
        </p:nvPicPr>
        <p:blipFill rotWithShape="1">
          <a:blip r:embed="rId3">
            <a:extLst>
              <a:ext uri="{28A0092B-C50C-407E-A947-70E740481C1C}">
                <a14:useLocalDpi xmlns:a14="http://schemas.microsoft.com/office/drawing/2010/main" val="0"/>
              </a:ext>
            </a:extLst>
          </a:blip>
          <a:srcRect l="32462" r="34499"/>
          <a:stretch/>
        </p:blipFill>
        <p:spPr>
          <a:xfrm>
            <a:off x="7973388" y="2731121"/>
            <a:ext cx="2056015" cy="3327400"/>
          </a:xfrm>
          <a:prstGeom prst="rect">
            <a:avLst/>
          </a:prstGeom>
        </p:spPr>
      </p:pic>
      <p:pic>
        <p:nvPicPr>
          <p:cNvPr id="13" name="Picture 12">
            <a:extLst>
              <a:ext uri="{FF2B5EF4-FFF2-40B4-BE49-F238E27FC236}">
                <a16:creationId xmlns:a16="http://schemas.microsoft.com/office/drawing/2014/main" id="{A8DFC20C-ABBD-E14F-A5D1-8A034660FB06}"/>
              </a:ext>
            </a:extLst>
          </p:cNvPr>
          <p:cNvPicPr>
            <a:picLocks noChangeAspect="1"/>
          </p:cNvPicPr>
          <p:nvPr/>
        </p:nvPicPr>
        <p:blipFill rotWithShape="1">
          <a:blip r:embed="rId3">
            <a:extLst>
              <a:ext uri="{28A0092B-C50C-407E-A947-70E740481C1C}">
                <a14:useLocalDpi xmlns:a14="http://schemas.microsoft.com/office/drawing/2010/main" val="0"/>
              </a:ext>
            </a:extLst>
          </a:blip>
          <a:srcRect l="67950"/>
          <a:stretch/>
        </p:blipFill>
        <p:spPr>
          <a:xfrm>
            <a:off x="3731100" y="2731121"/>
            <a:ext cx="1994477" cy="3327400"/>
          </a:xfrm>
          <a:prstGeom prst="rect">
            <a:avLst/>
          </a:prstGeom>
        </p:spPr>
      </p:pic>
    </p:spTree>
    <p:extLst>
      <p:ext uri="{BB962C8B-B14F-4D97-AF65-F5344CB8AC3E}">
        <p14:creationId xmlns:p14="http://schemas.microsoft.com/office/powerpoint/2010/main" val="163324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E8693E5-BD7A-0E44-9160-C971C196DCC1}"/>
              </a:ext>
            </a:extLst>
          </p:cNvPr>
          <p:cNvSpPr>
            <a:spLocks noGrp="1"/>
          </p:cNvSpPr>
          <p:nvPr>
            <p:ph type="title"/>
          </p:nvPr>
        </p:nvSpPr>
        <p:spPr>
          <a:xfrm>
            <a:off x="1146686" y="761320"/>
            <a:ext cx="10251600" cy="713600"/>
          </a:xfrm>
        </p:spPr>
        <p:txBody>
          <a:bodyPr/>
          <a:lstStyle/>
          <a:p>
            <a:r>
              <a:rPr lang="en-US" dirty="0"/>
              <a:t>Active Learning</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A72906-95C6-B742-B665-1ABE2983FCD7}"/>
                  </a:ext>
                </a:extLst>
              </p:cNvPr>
              <p:cNvSpPr txBox="1"/>
              <p:nvPr/>
            </p:nvSpPr>
            <p:spPr>
              <a:xfrm>
                <a:off x="2589025" y="2349072"/>
                <a:ext cx="7621189" cy="8376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ℍ</m:t>
                      </m:r>
                      <m:d>
                        <m:dPr>
                          <m:begChr m:val="["/>
                          <m:endChr m:val="]"/>
                          <m:ctrlPr>
                            <a:rPr lang="en-GB" sz="2000" i="1">
                              <a:solidFill>
                                <a:schemeClr val="bg2">
                                  <a:lumMod val="75000"/>
                                  <a:lumOff val="25000"/>
                                </a:schemeClr>
                              </a:solidFill>
                              <a:latin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rPr>
                            <m:t> | </m:t>
                          </m:r>
                          <m:r>
                            <a:rPr lang="en-GB" sz="2000" b="1" i="1" smtClean="0">
                              <a:solidFill>
                                <a:schemeClr val="bg2">
                                  <a:lumMod val="75000"/>
                                  <a:lumOff val="25000"/>
                                </a:schemeClr>
                              </a:solidFill>
                              <a:latin typeface="Cambria Math" panose="02040503050406030204" pitchFamily="18" charset="0"/>
                            </a:rPr>
                            <m:t>𝒙</m:t>
                          </m:r>
                          <m:r>
                            <a:rPr lang="en-GB" sz="2000" b="1" i="1" smtClean="0">
                              <a:solidFill>
                                <a:schemeClr val="bg2">
                                  <a:lumMod val="75000"/>
                                  <a:lumOff val="25000"/>
                                </a:schemeClr>
                              </a:solidFill>
                              <a:latin typeface="Cambria Math" panose="02040503050406030204" pitchFamily="18" charset="0"/>
                            </a:rPr>
                            <m:t>, </m:t>
                          </m:r>
                          <m:sSub>
                            <m:sSubPr>
                              <m:ctrlPr>
                                <a:rPr lang="en-GB" sz="2000" b="1" i="1" smtClean="0">
                                  <a:solidFill>
                                    <a:schemeClr val="bg2">
                                      <a:lumMod val="75000"/>
                                      <a:lumOff val="25000"/>
                                    </a:schemeClr>
                                  </a:solidFill>
                                  <a:latin typeface="Cambria Math" panose="02040503050406030204" pitchFamily="18" charset="0"/>
                                </a:rPr>
                              </m:ctrlPr>
                            </m:sSubPr>
                            <m:e>
                              <m:r>
                                <a:rPr lang="en-GB" sz="2000" b="1" i="1" smtClean="0">
                                  <a:solidFill>
                                    <a:schemeClr val="bg2">
                                      <a:lumMod val="75000"/>
                                      <a:lumOff val="25000"/>
                                    </a:schemeClr>
                                  </a:solidFill>
                                  <a:latin typeface="Cambria Math" panose="02040503050406030204" pitchFamily="18" charset="0"/>
                                </a:rPr>
                                <m:t>𝑫</m:t>
                              </m:r>
                            </m:e>
                            <m:sub>
                              <m:r>
                                <m:rPr>
                                  <m:nor/>
                                </m:rPr>
                                <a:rPr lang="en-GB" sz="2000" i="0" smtClean="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 − </m:t>
                      </m:r>
                      <m:nary>
                        <m:naryPr>
                          <m:chr m:val="∑"/>
                          <m:subHide m:val="on"/>
                          <m:supHide m:val="on"/>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naryPr>
                        <m:sub/>
                        <m:sup/>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func>
                            <m:func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funcPr>
                            <m:fName>
                              <m:r>
                                <m:rPr>
                                  <m:sty m:val="p"/>
                                </m:rPr>
                                <a:rPr lang="en-GB" sz="2000" b="0" i="0" smtClean="0">
                                  <a:solidFill>
                                    <a:schemeClr val="bg2">
                                      <a:lumMod val="75000"/>
                                      <a:lumOff val="25000"/>
                                    </a:schemeClr>
                                  </a:solidFill>
                                  <a:latin typeface="Cambria Math" panose="02040503050406030204" pitchFamily="18" charset="0"/>
                                  <a:ea typeface="Cambria Math" panose="02040503050406030204" pitchFamily="18" charset="0"/>
                                </a:rPr>
                                <m:t>log</m:t>
                              </m:r>
                            </m:fName>
                            <m:e>
                              <m:r>
                                <a:rPr lang="en-GB" sz="2000" i="1">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e>
                          </m:func>
                        </m:e>
                      </m:nary>
                    </m:oMath>
                  </m:oMathPara>
                </a14:m>
                <a:endParaRPr lang="en-US" sz="2000" dirty="0">
                  <a:solidFill>
                    <a:schemeClr val="bg2">
                      <a:lumMod val="75000"/>
                      <a:lumOff val="25000"/>
                    </a:schemeClr>
                  </a:solidFill>
                </a:endParaRPr>
              </a:p>
            </p:txBody>
          </p:sp>
        </mc:Choice>
        <mc:Fallback xmlns="">
          <p:sp>
            <p:nvSpPr>
              <p:cNvPr id="21" name="TextBox 20">
                <a:extLst>
                  <a:ext uri="{FF2B5EF4-FFF2-40B4-BE49-F238E27FC236}">
                    <a16:creationId xmlns:a16="http://schemas.microsoft.com/office/drawing/2014/main" id="{63A72906-95C6-B742-B665-1ABE2983FCD7}"/>
                  </a:ext>
                </a:extLst>
              </p:cNvPr>
              <p:cNvSpPr txBox="1">
                <a:spLocks noRot="1" noChangeAspect="1" noMove="1" noResize="1" noEditPoints="1" noAdjustHandles="1" noChangeArrowheads="1" noChangeShapeType="1" noTextEdit="1"/>
              </p:cNvSpPr>
              <p:nvPr/>
            </p:nvSpPr>
            <p:spPr>
              <a:xfrm>
                <a:off x="2589025" y="2349072"/>
                <a:ext cx="7621189" cy="837602"/>
              </a:xfrm>
              <a:prstGeom prst="rect">
                <a:avLst/>
              </a:prstGeom>
              <a:blipFill>
                <a:blip r:embed="rId3"/>
                <a:stretch>
                  <a:fillRect t="-123881" b="-173134"/>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FD208E8-724A-A440-BA1E-7247E7DBFB58}"/>
              </a:ext>
            </a:extLst>
          </p:cNvPr>
          <p:cNvSpPr txBox="1"/>
          <p:nvPr/>
        </p:nvSpPr>
        <p:spPr>
          <a:xfrm>
            <a:off x="1395861" y="1851548"/>
            <a:ext cx="6670672" cy="400110"/>
          </a:xfrm>
          <a:prstGeom prst="rect">
            <a:avLst/>
          </a:prstGeom>
          <a:noFill/>
        </p:spPr>
        <p:txBody>
          <a:bodyPr wrap="none" rtlCol="0">
            <a:spAutoFit/>
          </a:bodyPr>
          <a:lstStyle/>
          <a:p>
            <a:r>
              <a:rPr lang="en-US" sz="2000" dirty="0">
                <a:solidFill>
                  <a:schemeClr val="bg2">
                    <a:lumMod val="75000"/>
                    <a:lumOff val="25000"/>
                  </a:schemeClr>
                </a:solidFill>
              </a:rPr>
              <a:t>Active Learning Acquisition Function – Predictive Entropy</a:t>
            </a:r>
          </a:p>
        </p:txBody>
      </p:sp>
    </p:spTree>
    <p:extLst>
      <p:ext uri="{BB962C8B-B14F-4D97-AF65-F5344CB8AC3E}">
        <p14:creationId xmlns:p14="http://schemas.microsoft.com/office/powerpoint/2010/main" val="28404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E8693E5-BD7A-0E44-9160-C971C196DCC1}"/>
              </a:ext>
            </a:extLst>
          </p:cNvPr>
          <p:cNvSpPr>
            <a:spLocks noGrp="1"/>
          </p:cNvSpPr>
          <p:nvPr>
            <p:ph type="title"/>
          </p:nvPr>
        </p:nvSpPr>
        <p:spPr>
          <a:xfrm>
            <a:off x="1146686" y="761320"/>
            <a:ext cx="10251600" cy="713600"/>
          </a:xfrm>
        </p:spPr>
        <p:txBody>
          <a:bodyPr/>
          <a:lstStyle/>
          <a:p>
            <a:r>
              <a:rPr lang="en-US" dirty="0"/>
              <a:t>Active Learning </a:t>
            </a:r>
            <a:r>
              <a:rPr lang="en-US" dirty="0">
                <a:solidFill>
                  <a:schemeClr val="tx1"/>
                </a:solidFill>
              </a:rPr>
              <a:t>+ Bayesian CNN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A72906-95C6-B742-B665-1ABE2983FCD7}"/>
                  </a:ext>
                </a:extLst>
              </p:cNvPr>
              <p:cNvSpPr txBox="1"/>
              <p:nvPr/>
            </p:nvSpPr>
            <p:spPr>
              <a:xfrm>
                <a:off x="2589025" y="2349072"/>
                <a:ext cx="7621189" cy="8376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ℍ</m:t>
                      </m:r>
                      <m:d>
                        <m:dPr>
                          <m:begChr m:val="["/>
                          <m:endChr m:val="]"/>
                          <m:ctrlPr>
                            <a:rPr lang="en-GB" sz="2000" i="1">
                              <a:solidFill>
                                <a:schemeClr val="bg2">
                                  <a:lumMod val="75000"/>
                                  <a:lumOff val="25000"/>
                                </a:schemeClr>
                              </a:solidFill>
                              <a:latin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rPr>
                            <m:t> | </m:t>
                          </m:r>
                          <m:r>
                            <a:rPr lang="en-GB" sz="2000" b="1" i="1" smtClean="0">
                              <a:solidFill>
                                <a:schemeClr val="bg2">
                                  <a:lumMod val="75000"/>
                                  <a:lumOff val="25000"/>
                                </a:schemeClr>
                              </a:solidFill>
                              <a:latin typeface="Cambria Math" panose="02040503050406030204" pitchFamily="18" charset="0"/>
                            </a:rPr>
                            <m:t>𝒙</m:t>
                          </m:r>
                          <m:r>
                            <a:rPr lang="en-GB" sz="2000" b="1" i="1" smtClean="0">
                              <a:solidFill>
                                <a:schemeClr val="bg2">
                                  <a:lumMod val="75000"/>
                                  <a:lumOff val="25000"/>
                                </a:schemeClr>
                              </a:solidFill>
                              <a:latin typeface="Cambria Math" panose="02040503050406030204" pitchFamily="18" charset="0"/>
                            </a:rPr>
                            <m:t>, </m:t>
                          </m:r>
                          <m:sSub>
                            <m:sSubPr>
                              <m:ctrlPr>
                                <a:rPr lang="en-GB" sz="2000" b="1" i="1" smtClean="0">
                                  <a:solidFill>
                                    <a:schemeClr val="bg2">
                                      <a:lumMod val="75000"/>
                                      <a:lumOff val="25000"/>
                                    </a:schemeClr>
                                  </a:solidFill>
                                  <a:latin typeface="Cambria Math" panose="02040503050406030204" pitchFamily="18" charset="0"/>
                                </a:rPr>
                              </m:ctrlPr>
                            </m:sSubPr>
                            <m:e>
                              <m:r>
                                <a:rPr lang="en-GB" sz="2000" b="1" i="1" smtClean="0">
                                  <a:solidFill>
                                    <a:schemeClr val="bg2">
                                      <a:lumMod val="75000"/>
                                      <a:lumOff val="25000"/>
                                    </a:schemeClr>
                                  </a:solidFill>
                                  <a:latin typeface="Cambria Math" panose="02040503050406030204" pitchFamily="18" charset="0"/>
                                </a:rPr>
                                <m:t>𝑫</m:t>
                              </m:r>
                            </m:e>
                            <m:sub>
                              <m:r>
                                <m:rPr>
                                  <m:nor/>
                                </m:rPr>
                                <a:rPr lang="en-GB" sz="2000" i="0" smtClean="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 − </m:t>
                      </m:r>
                      <m:nary>
                        <m:naryPr>
                          <m:chr m:val="∑"/>
                          <m:subHide m:val="on"/>
                          <m:supHide m:val="on"/>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naryPr>
                        <m:sub/>
                        <m:sup/>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func>
                            <m:func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funcPr>
                            <m:fName>
                              <m:r>
                                <m:rPr>
                                  <m:sty m:val="p"/>
                                </m:rPr>
                                <a:rPr lang="en-GB" sz="2000" b="0" i="0" smtClean="0">
                                  <a:solidFill>
                                    <a:schemeClr val="bg2">
                                      <a:lumMod val="75000"/>
                                      <a:lumOff val="25000"/>
                                    </a:schemeClr>
                                  </a:solidFill>
                                  <a:latin typeface="Cambria Math" panose="02040503050406030204" pitchFamily="18" charset="0"/>
                                  <a:ea typeface="Cambria Math" panose="02040503050406030204" pitchFamily="18" charset="0"/>
                                </a:rPr>
                                <m:t>log</m:t>
                              </m:r>
                            </m:fName>
                            <m:e>
                              <m:r>
                                <a:rPr lang="en-GB" sz="2000" i="1">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e>
                          </m:func>
                        </m:e>
                      </m:nary>
                    </m:oMath>
                  </m:oMathPara>
                </a14:m>
                <a:endParaRPr lang="en-US" sz="2000" dirty="0">
                  <a:solidFill>
                    <a:schemeClr val="bg2">
                      <a:lumMod val="75000"/>
                      <a:lumOff val="25000"/>
                    </a:schemeClr>
                  </a:solidFill>
                </a:endParaRPr>
              </a:p>
            </p:txBody>
          </p:sp>
        </mc:Choice>
        <mc:Fallback xmlns="">
          <p:sp>
            <p:nvSpPr>
              <p:cNvPr id="21" name="TextBox 20">
                <a:extLst>
                  <a:ext uri="{FF2B5EF4-FFF2-40B4-BE49-F238E27FC236}">
                    <a16:creationId xmlns:a16="http://schemas.microsoft.com/office/drawing/2014/main" id="{63A72906-95C6-B742-B665-1ABE2983FCD7}"/>
                  </a:ext>
                </a:extLst>
              </p:cNvPr>
              <p:cNvSpPr txBox="1">
                <a:spLocks noRot="1" noChangeAspect="1" noMove="1" noResize="1" noEditPoints="1" noAdjustHandles="1" noChangeArrowheads="1" noChangeShapeType="1" noTextEdit="1"/>
              </p:cNvSpPr>
              <p:nvPr/>
            </p:nvSpPr>
            <p:spPr>
              <a:xfrm>
                <a:off x="2589025" y="2349072"/>
                <a:ext cx="7621189" cy="837602"/>
              </a:xfrm>
              <a:prstGeom prst="rect">
                <a:avLst/>
              </a:prstGeom>
              <a:blipFill>
                <a:blip r:embed="rId3"/>
                <a:stretch>
                  <a:fillRect t="-123881" b="-173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C937576-94E0-0D4D-A157-C4B5357BE94E}"/>
                  </a:ext>
                </a:extLst>
              </p:cNvPr>
              <p:cNvSpPr txBox="1"/>
              <p:nvPr/>
            </p:nvSpPr>
            <p:spPr>
              <a:xfrm>
                <a:off x="3161289" y="4107498"/>
                <a:ext cx="6267485" cy="1115049"/>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rPr>
                        <m:t>= </m:t>
                      </m:r>
                      <m:nary>
                        <m:naryPr>
                          <m:limLoc m:val="undOvr"/>
                          <m:subHide m:val="on"/>
                          <m:supHide m:val="on"/>
                          <m:ctrlPr>
                            <a:rPr lang="en-GB" sz="2000" b="0" i="1" smtClean="0">
                              <a:solidFill>
                                <a:schemeClr val="bg2">
                                  <a:lumMod val="75000"/>
                                  <a:lumOff val="25000"/>
                                </a:schemeClr>
                              </a:solidFill>
                              <a:latin typeface="Cambria Math" panose="02040503050406030204" pitchFamily="18" charset="0"/>
                            </a:rPr>
                          </m:ctrlPr>
                        </m:naryPr>
                        <m:sub/>
                        <m:sup/>
                        <m:e>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r>
                                <a:rPr lang="en-GB" sz="2000" b="1" i="1" smtClean="0">
                                  <a:solidFill>
                                    <a:schemeClr val="bg2">
                                      <a:lumMod val="75000"/>
                                      <a:lumOff val="25000"/>
                                    </a:schemeClr>
                                  </a:solidFill>
                                  <a:latin typeface="Cambria Math" panose="02040503050406030204" pitchFamily="18" charset="0"/>
                                </a:rPr>
                                <m:t>𝒘</m:t>
                              </m:r>
                            </m:e>
                          </m:d>
                          <m:r>
                            <a:rPr lang="en-GB" sz="2000" b="0" i="1" smtClean="0">
                              <a:solidFill>
                                <a:schemeClr val="bg2">
                                  <a:lumMod val="75000"/>
                                  <a:lumOff val="25000"/>
                                </a:schemeClr>
                              </a:solidFill>
                              <a:latin typeface="Cambria Math" panose="02040503050406030204" pitchFamily="18" charset="0"/>
                            </a:rPr>
                            <m:t> </m:t>
                          </m:r>
                          <m:r>
                            <a:rPr lang="en-GB" sz="2000" b="0" i="1" smtClean="0">
                              <a:solidFill>
                                <a:schemeClr val="tx1"/>
                              </a:solidFill>
                              <a:latin typeface="Cambria Math" panose="02040503050406030204" pitchFamily="18" charset="0"/>
                            </a:rPr>
                            <m:t>𝑝</m:t>
                          </m:r>
                          <m:d>
                            <m:dPr>
                              <m:ctrlPr>
                                <a:rPr lang="en-GB" sz="2000" i="1">
                                  <a:solidFill>
                                    <a:schemeClr val="tx1"/>
                                  </a:solidFill>
                                  <a:latin typeface="Cambria Math" panose="02040503050406030204" pitchFamily="18" charset="0"/>
                                  <a:ea typeface="Cambria Math" panose="02040503050406030204" pitchFamily="18" charset="0"/>
                                </a:rPr>
                              </m:ctrlPr>
                            </m:dPr>
                            <m:e>
                              <m:r>
                                <a:rPr lang="en-GB" sz="2000" b="1" i="1" smtClean="0">
                                  <a:solidFill>
                                    <a:schemeClr val="tx1"/>
                                  </a:solidFill>
                                  <a:latin typeface="Cambria Math" panose="02040503050406030204" pitchFamily="18" charset="0"/>
                                  <a:ea typeface="Cambria Math" panose="02040503050406030204" pitchFamily="18" charset="0"/>
                                </a:rPr>
                                <m:t>𝒘</m:t>
                              </m:r>
                              <m:r>
                                <a:rPr lang="en-GB" sz="2000" b="1" i="1" smtClean="0">
                                  <a:solidFill>
                                    <a:schemeClr val="tx1"/>
                                  </a:solidFill>
                                  <a:latin typeface="Cambria Math" panose="02040503050406030204" pitchFamily="18" charset="0"/>
                                  <a:ea typeface="Cambria Math" panose="02040503050406030204" pitchFamily="18" charset="0"/>
                                </a:rPr>
                                <m:t> </m:t>
                              </m:r>
                              <m:r>
                                <a:rPr lang="en-GB" sz="2000" i="1">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𝑫</m:t>
                                  </m:r>
                                </m:e>
                                <m:sub>
                                  <m:r>
                                    <m:rPr>
                                      <m:nor/>
                                    </m:rPr>
                                    <a:rPr lang="en-GB" sz="2000">
                                      <a:solidFill>
                                        <a:schemeClr val="tx1"/>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rPr>
                            <m:t> </m:t>
                          </m:r>
                          <m:r>
                            <a:rPr lang="en-GB" sz="2000" b="0" i="1" smtClean="0">
                              <a:solidFill>
                                <a:schemeClr val="bg2">
                                  <a:lumMod val="75000"/>
                                  <a:lumOff val="25000"/>
                                </a:schemeClr>
                              </a:solidFill>
                              <a:latin typeface="Cambria Math" panose="02040503050406030204" pitchFamily="18" charset="0"/>
                            </a:rPr>
                            <m:t>𝑑</m:t>
                          </m:r>
                          <m:r>
                            <a:rPr lang="en-GB" sz="2000" b="1" i="1" smtClean="0">
                              <a:solidFill>
                                <a:schemeClr val="bg2">
                                  <a:lumMod val="75000"/>
                                  <a:lumOff val="25000"/>
                                </a:schemeClr>
                              </a:solidFill>
                              <a:latin typeface="Cambria Math" panose="02040503050406030204" pitchFamily="18" charset="0"/>
                            </a:rPr>
                            <m:t>𝒘</m:t>
                          </m:r>
                        </m:e>
                      </m:nary>
                    </m:oMath>
                  </m:oMathPara>
                </a14:m>
                <a:endParaRPr lang="en-US" sz="2000" dirty="0">
                  <a:solidFill>
                    <a:schemeClr val="bg2">
                      <a:lumMod val="75000"/>
                      <a:lumOff val="25000"/>
                    </a:schemeClr>
                  </a:solidFill>
                </a:endParaRPr>
              </a:p>
              <a:p>
                <a:pPr algn="ctr"/>
                <a:r>
                  <a:rPr lang="en-US" sz="2000" dirty="0">
                    <a:solidFill>
                      <a:schemeClr val="bg2">
                        <a:lumMod val="75000"/>
                        <a:lumOff val="25000"/>
                      </a:schemeClr>
                    </a:solidFill>
                  </a:rPr>
                  <a:t> </a:t>
                </a:r>
              </a:p>
            </p:txBody>
          </p:sp>
        </mc:Choice>
        <mc:Fallback xmlns="">
          <p:sp>
            <p:nvSpPr>
              <p:cNvPr id="24" name="TextBox 23">
                <a:extLst>
                  <a:ext uri="{FF2B5EF4-FFF2-40B4-BE49-F238E27FC236}">
                    <a16:creationId xmlns:a16="http://schemas.microsoft.com/office/drawing/2014/main" id="{AC937576-94E0-0D4D-A157-C4B5357BE94E}"/>
                  </a:ext>
                </a:extLst>
              </p:cNvPr>
              <p:cNvSpPr txBox="1">
                <a:spLocks noRot="1" noChangeAspect="1" noMove="1" noResize="1" noEditPoints="1" noAdjustHandles="1" noChangeArrowheads="1" noChangeShapeType="1" noTextEdit="1"/>
              </p:cNvSpPr>
              <p:nvPr/>
            </p:nvSpPr>
            <p:spPr>
              <a:xfrm>
                <a:off x="3161289" y="4107498"/>
                <a:ext cx="6267485" cy="1115049"/>
              </a:xfrm>
              <a:prstGeom prst="rect">
                <a:avLst/>
              </a:prstGeom>
              <a:blipFill>
                <a:blip r:embed="rId4"/>
                <a:stretch>
                  <a:fillRect l="-405" t="-110112" b="-12809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FD208E8-724A-A440-BA1E-7247E7DBFB58}"/>
              </a:ext>
            </a:extLst>
          </p:cNvPr>
          <p:cNvSpPr txBox="1"/>
          <p:nvPr/>
        </p:nvSpPr>
        <p:spPr>
          <a:xfrm>
            <a:off x="1395861" y="1851548"/>
            <a:ext cx="6670672" cy="400110"/>
          </a:xfrm>
          <a:prstGeom prst="rect">
            <a:avLst/>
          </a:prstGeom>
          <a:noFill/>
        </p:spPr>
        <p:txBody>
          <a:bodyPr wrap="none" rtlCol="0">
            <a:spAutoFit/>
          </a:bodyPr>
          <a:lstStyle/>
          <a:p>
            <a:r>
              <a:rPr lang="en-US" sz="2000" dirty="0">
                <a:solidFill>
                  <a:schemeClr val="bg2">
                    <a:lumMod val="75000"/>
                    <a:lumOff val="25000"/>
                  </a:schemeClr>
                </a:solidFill>
              </a:rPr>
              <a:t>Active Learning Acquisition Function – Predictive Entropy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A74FEBE-4482-184F-89F4-AE743FEEC4C7}"/>
                  </a:ext>
                </a:extLst>
              </p:cNvPr>
              <p:cNvSpPr txBox="1"/>
              <p:nvPr/>
            </p:nvSpPr>
            <p:spPr>
              <a:xfrm>
                <a:off x="1395861" y="3512079"/>
                <a:ext cx="5076967" cy="400110"/>
              </a:xfrm>
              <a:prstGeom prst="rect">
                <a:avLst/>
              </a:prstGeom>
              <a:noFill/>
            </p:spPr>
            <p:txBody>
              <a:bodyPr wrap="none" rtlCol="0">
                <a:spAutoFit/>
              </a:bodyPr>
              <a:lstStyle/>
              <a:p>
                <a:r>
                  <a:rPr lang="en-US" sz="2000" dirty="0">
                    <a:solidFill>
                      <a:schemeClr val="bg2">
                        <a:lumMod val="75000"/>
                        <a:lumOff val="25000"/>
                      </a:schemeClr>
                    </a:solidFill>
                  </a:rPr>
                  <a:t>Estimating </a:t>
                </a:r>
                <a14:m>
                  <m:oMath xmlns:m="http://schemas.openxmlformats.org/officeDocument/2006/math">
                    <m:r>
                      <a:rPr lang="en-US" sz="2000" i="1" dirty="0" smtClean="0">
                        <a:solidFill>
                          <a:schemeClr val="bg2">
                            <a:lumMod val="75000"/>
                            <a:lumOff val="25000"/>
                          </a:schemeClr>
                        </a:solidFill>
                        <a:latin typeface="Cambria Math" panose="02040503050406030204" pitchFamily="18" charset="0"/>
                      </a:rPr>
                      <m:t>𝑝</m:t>
                    </m:r>
                  </m:oMath>
                </a14:m>
                <a:r>
                  <a:rPr lang="en-US" sz="2000" i="1" dirty="0">
                    <a:solidFill>
                      <a:schemeClr val="bg2">
                        <a:lumMod val="75000"/>
                        <a:lumOff val="25000"/>
                      </a:schemeClr>
                    </a:solidFill>
                  </a:rPr>
                  <a:t> w</a:t>
                </a:r>
                <a:r>
                  <a:rPr lang="en-US" sz="2000" dirty="0">
                    <a:solidFill>
                      <a:schemeClr val="bg2">
                        <a:lumMod val="75000"/>
                        <a:lumOff val="25000"/>
                      </a:schemeClr>
                    </a:solidFill>
                  </a:rPr>
                  <a:t>ith Dropout – Bayesian CNN</a:t>
                </a:r>
                <a:endParaRPr lang="en-US" sz="2000" i="1" dirty="0">
                  <a:solidFill>
                    <a:schemeClr val="bg2">
                      <a:lumMod val="75000"/>
                      <a:lumOff val="25000"/>
                    </a:schemeClr>
                  </a:solidFill>
                </a:endParaRPr>
              </a:p>
            </p:txBody>
          </p:sp>
        </mc:Choice>
        <mc:Fallback xmlns="">
          <p:sp>
            <p:nvSpPr>
              <p:cNvPr id="26" name="TextBox 25">
                <a:extLst>
                  <a:ext uri="{FF2B5EF4-FFF2-40B4-BE49-F238E27FC236}">
                    <a16:creationId xmlns:a16="http://schemas.microsoft.com/office/drawing/2014/main" id="{5A74FEBE-4482-184F-89F4-AE743FEEC4C7}"/>
                  </a:ext>
                </a:extLst>
              </p:cNvPr>
              <p:cNvSpPr txBox="1">
                <a:spLocks noRot="1" noChangeAspect="1" noMove="1" noResize="1" noEditPoints="1" noAdjustHandles="1" noChangeArrowheads="1" noChangeShapeType="1" noTextEdit="1"/>
              </p:cNvSpPr>
              <p:nvPr/>
            </p:nvSpPr>
            <p:spPr>
              <a:xfrm>
                <a:off x="1395861" y="3512079"/>
                <a:ext cx="5076967" cy="400110"/>
              </a:xfrm>
              <a:prstGeom prst="rect">
                <a:avLst/>
              </a:prstGeom>
              <a:blipFill>
                <a:blip r:embed="rId5"/>
                <a:stretch>
                  <a:fillRect l="-1247" t="-6250" b="-2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395261B-01E7-6F4E-993A-A96C61694193}"/>
              </a:ext>
            </a:extLst>
          </p:cNvPr>
          <p:cNvSpPr txBox="1"/>
          <p:nvPr/>
        </p:nvSpPr>
        <p:spPr>
          <a:xfrm>
            <a:off x="235101" y="6290962"/>
            <a:ext cx="2497543" cy="369332"/>
          </a:xfrm>
          <a:prstGeom prst="rect">
            <a:avLst/>
          </a:prstGeom>
          <a:noFill/>
        </p:spPr>
        <p:txBody>
          <a:bodyPr wrap="none" rtlCol="0">
            <a:spAutoFit/>
          </a:bodyPr>
          <a:lstStyle/>
          <a:p>
            <a:r>
              <a:rPr lang="en-US" dirty="0">
                <a:solidFill>
                  <a:schemeClr val="bg2">
                    <a:lumMod val="75000"/>
                    <a:lumOff val="25000"/>
                  </a:schemeClr>
                </a:solidFill>
              </a:rPr>
              <a:t>See Y. Gal et al (2016)</a:t>
            </a:r>
          </a:p>
        </p:txBody>
      </p:sp>
    </p:spTree>
    <p:extLst>
      <p:ext uri="{BB962C8B-B14F-4D97-AF65-F5344CB8AC3E}">
        <p14:creationId xmlns:p14="http://schemas.microsoft.com/office/powerpoint/2010/main" val="3777803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E8693E5-BD7A-0E44-9160-C971C196DCC1}"/>
              </a:ext>
            </a:extLst>
          </p:cNvPr>
          <p:cNvSpPr>
            <a:spLocks noGrp="1"/>
          </p:cNvSpPr>
          <p:nvPr>
            <p:ph type="title"/>
          </p:nvPr>
        </p:nvSpPr>
        <p:spPr>
          <a:xfrm>
            <a:off x="1146686" y="761320"/>
            <a:ext cx="10251600" cy="713600"/>
          </a:xfrm>
        </p:spPr>
        <p:txBody>
          <a:bodyPr/>
          <a:lstStyle/>
          <a:p>
            <a:r>
              <a:rPr lang="en-US" dirty="0"/>
              <a:t>Active Learning </a:t>
            </a:r>
            <a:r>
              <a:rPr lang="en-US" dirty="0">
                <a:solidFill>
                  <a:schemeClr val="tx1"/>
                </a:solidFill>
              </a:rPr>
              <a:t>+ Bayesian CNN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A72906-95C6-B742-B665-1ABE2983FCD7}"/>
                  </a:ext>
                </a:extLst>
              </p:cNvPr>
              <p:cNvSpPr txBox="1"/>
              <p:nvPr/>
            </p:nvSpPr>
            <p:spPr>
              <a:xfrm>
                <a:off x="2589025" y="2349072"/>
                <a:ext cx="7621189" cy="8376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ℍ</m:t>
                      </m:r>
                      <m:d>
                        <m:dPr>
                          <m:begChr m:val="["/>
                          <m:endChr m:val="]"/>
                          <m:ctrlPr>
                            <a:rPr lang="en-GB" sz="2000" i="1">
                              <a:solidFill>
                                <a:schemeClr val="bg2">
                                  <a:lumMod val="75000"/>
                                  <a:lumOff val="25000"/>
                                </a:schemeClr>
                              </a:solidFill>
                              <a:latin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rPr>
                            <m:t> | </m:t>
                          </m:r>
                          <m:r>
                            <a:rPr lang="en-GB" sz="2000" b="1" i="1" smtClean="0">
                              <a:solidFill>
                                <a:schemeClr val="bg2">
                                  <a:lumMod val="75000"/>
                                  <a:lumOff val="25000"/>
                                </a:schemeClr>
                              </a:solidFill>
                              <a:latin typeface="Cambria Math" panose="02040503050406030204" pitchFamily="18" charset="0"/>
                            </a:rPr>
                            <m:t>𝒙</m:t>
                          </m:r>
                          <m:r>
                            <a:rPr lang="en-GB" sz="2000" b="1" i="1" smtClean="0">
                              <a:solidFill>
                                <a:schemeClr val="bg2">
                                  <a:lumMod val="75000"/>
                                  <a:lumOff val="25000"/>
                                </a:schemeClr>
                              </a:solidFill>
                              <a:latin typeface="Cambria Math" panose="02040503050406030204" pitchFamily="18" charset="0"/>
                            </a:rPr>
                            <m:t>, </m:t>
                          </m:r>
                          <m:sSub>
                            <m:sSubPr>
                              <m:ctrlPr>
                                <a:rPr lang="en-GB" sz="2000" b="1" i="1" smtClean="0">
                                  <a:solidFill>
                                    <a:schemeClr val="bg2">
                                      <a:lumMod val="75000"/>
                                      <a:lumOff val="25000"/>
                                    </a:schemeClr>
                                  </a:solidFill>
                                  <a:latin typeface="Cambria Math" panose="02040503050406030204" pitchFamily="18" charset="0"/>
                                </a:rPr>
                              </m:ctrlPr>
                            </m:sSubPr>
                            <m:e>
                              <m:r>
                                <a:rPr lang="en-GB" sz="2000" b="1" i="1" smtClean="0">
                                  <a:solidFill>
                                    <a:schemeClr val="bg2">
                                      <a:lumMod val="75000"/>
                                      <a:lumOff val="25000"/>
                                    </a:schemeClr>
                                  </a:solidFill>
                                  <a:latin typeface="Cambria Math" panose="02040503050406030204" pitchFamily="18" charset="0"/>
                                </a:rPr>
                                <m:t>𝑫</m:t>
                              </m:r>
                            </m:e>
                            <m:sub>
                              <m:r>
                                <m:rPr>
                                  <m:nor/>
                                </m:rPr>
                                <a:rPr lang="en-GB" sz="2000" i="0" smtClean="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 − </m:t>
                      </m:r>
                      <m:nary>
                        <m:naryPr>
                          <m:chr m:val="∑"/>
                          <m:subHide m:val="on"/>
                          <m:supHide m:val="on"/>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naryPr>
                        <m:sub/>
                        <m:sup/>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func>
                            <m:func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funcPr>
                            <m:fName>
                              <m:r>
                                <m:rPr>
                                  <m:sty m:val="p"/>
                                </m:rPr>
                                <a:rPr lang="en-GB" sz="2000" b="0" i="0" smtClean="0">
                                  <a:solidFill>
                                    <a:schemeClr val="bg2">
                                      <a:lumMod val="75000"/>
                                      <a:lumOff val="25000"/>
                                    </a:schemeClr>
                                  </a:solidFill>
                                  <a:latin typeface="Cambria Math" panose="02040503050406030204" pitchFamily="18" charset="0"/>
                                  <a:ea typeface="Cambria Math" panose="02040503050406030204" pitchFamily="18" charset="0"/>
                                </a:rPr>
                                <m:t>log</m:t>
                              </m:r>
                            </m:fName>
                            <m:e>
                              <m:r>
                                <a:rPr lang="en-GB" sz="2000" i="1">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e>
                          </m:func>
                        </m:e>
                      </m:nary>
                    </m:oMath>
                  </m:oMathPara>
                </a14:m>
                <a:endParaRPr lang="en-US" sz="2000" dirty="0">
                  <a:solidFill>
                    <a:schemeClr val="bg2">
                      <a:lumMod val="75000"/>
                      <a:lumOff val="25000"/>
                    </a:schemeClr>
                  </a:solidFill>
                </a:endParaRPr>
              </a:p>
            </p:txBody>
          </p:sp>
        </mc:Choice>
        <mc:Fallback xmlns="">
          <p:sp>
            <p:nvSpPr>
              <p:cNvPr id="21" name="TextBox 20">
                <a:extLst>
                  <a:ext uri="{FF2B5EF4-FFF2-40B4-BE49-F238E27FC236}">
                    <a16:creationId xmlns:a16="http://schemas.microsoft.com/office/drawing/2014/main" id="{63A72906-95C6-B742-B665-1ABE2983FCD7}"/>
                  </a:ext>
                </a:extLst>
              </p:cNvPr>
              <p:cNvSpPr txBox="1">
                <a:spLocks noRot="1" noChangeAspect="1" noMove="1" noResize="1" noEditPoints="1" noAdjustHandles="1" noChangeArrowheads="1" noChangeShapeType="1" noTextEdit="1"/>
              </p:cNvSpPr>
              <p:nvPr/>
            </p:nvSpPr>
            <p:spPr>
              <a:xfrm>
                <a:off x="2589025" y="2349072"/>
                <a:ext cx="7621189" cy="837602"/>
              </a:xfrm>
              <a:prstGeom prst="rect">
                <a:avLst/>
              </a:prstGeom>
              <a:blipFill>
                <a:blip r:embed="rId3"/>
                <a:stretch>
                  <a:fillRect t="-123881" b="-173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C937576-94E0-0D4D-A157-C4B5357BE94E}"/>
                  </a:ext>
                </a:extLst>
              </p:cNvPr>
              <p:cNvSpPr txBox="1"/>
              <p:nvPr/>
            </p:nvSpPr>
            <p:spPr>
              <a:xfrm>
                <a:off x="3029394" y="4107498"/>
                <a:ext cx="6466386" cy="19223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rPr>
                        <m:t>= </m:t>
                      </m:r>
                      <m:nary>
                        <m:naryPr>
                          <m:limLoc m:val="undOvr"/>
                          <m:subHide m:val="on"/>
                          <m:supHide m:val="on"/>
                          <m:ctrlPr>
                            <a:rPr lang="en-GB" sz="2000" b="0" i="1" smtClean="0">
                              <a:solidFill>
                                <a:schemeClr val="bg2">
                                  <a:lumMod val="75000"/>
                                  <a:lumOff val="25000"/>
                                </a:schemeClr>
                              </a:solidFill>
                              <a:latin typeface="Cambria Math" panose="02040503050406030204" pitchFamily="18" charset="0"/>
                            </a:rPr>
                          </m:ctrlPr>
                        </m:naryPr>
                        <m:sub/>
                        <m:sup/>
                        <m:e>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r>
                                <a:rPr lang="en-GB" sz="2000" b="1" i="1" smtClean="0">
                                  <a:solidFill>
                                    <a:schemeClr val="bg2">
                                      <a:lumMod val="75000"/>
                                      <a:lumOff val="25000"/>
                                    </a:schemeClr>
                                  </a:solidFill>
                                  <a:latin typeface="Cambria Math" panose="02040503050406030204" pitchFamily="18" charset="0"/>
                                </a:rPr>
                                <m:t>𝒘</m:t>
                              </m:r>
                            </m:e>
                          </m:d>
                          <m:r>
                            <a:rPr lang="en-GB" sz="2000" b="0" i="1" smtClean="0">
                              <a:solidFill>
                                <a:schemeClr val="bg2">
                                  <a:lumMod val="75000"/>
                                  <a:lumOff val="25000"/>
                                </a:schemeClr>
                              </a:solidFill>
                              <a:latin typeface="Cambria Math" panose="02040503050406030204" pitchFamily="18" charset="0"/>
                            </a:rPr>
                            <m:t> </m:t>
                          </m:r>
                          <m:r>
                            <a:rPr lang="en-GB" sz="2000" b="0" i="1" smtClean="0">
                              <a:solidFill>
                                <a:schemeClr val="tx1"/>
                              </a:solidFill>
                              <a:latin typeface="Cambria Math" panose="02040503050406030204" pitchFamily="18" charset="0"/>
                            </a:rPr>
                            <m:t>𝑝</m:t>
                          </m:r>
                          <m:d>
                            <m:dPr>
                              <m:ctrlPr>
                                <a:rPr lang="en-GB" sz="2000" i="1">
                                  <a:solidFill>
                                    <a:schemeClr val="tx1"/>
                                  </a:solidFill>
                                  <a:latin typeface="Cambria Math" panose="02040503050406030204" pitchFamily="18" charset="0"/>
                                  <a:ea typeface="Cambria Math" panose="02040503050406030204" pitchFamily="18" charset="0"/>
                                </a:rPr>
                              </m:ctrlPr>
                            </m:dPr>
                            <m:e>
                              <m:r>
                                <a:rPr lang="en-GB" sz="2000" b="1" i="1" smtClean="0">
                                  <a:solidFill>
                                    <a:schemeClr val="tx1"/>
                                  </a:solidFill>
                                  <a:latin typeface="Cambria Math" panose="02040503050406030204" pitchFamily="18" charset="0"/>
                                  <a:ea typeface="Cambria Math" panose="02040503050406030204" pitchFamily="18" charset="0"/>
                                </a:rPr>
                                <m:t>𝒘</m:t>
                              </m:r>
                              <m:r>
                                <a:rPr lang="en-GB" sz="2000" b="1" i="1" smtClean="0">
                                  <a:solidFill>
                                    <a:schemeClr val="tx1"/>
                                  </a:solidFill>
                                  <a:latin typeface="Cambria Math" panose="02040503050406030204" pitchFamily="18" charset="0"/>
                                  <a:ea typeface="Cambria Math" panose="02040503050406030204" pitchFamily="18" charset="0"/>
                                </a:rPr>
                                <m:t> </m:t>
                              </m:r>
                              <m:r>
                                <a:rPr lang="en-GB" sz="2000" i="1">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𝑫</m:t>
                                  </m:r>
                                </m:e>
                                <m:sub>
                                  <m:r>
                                    <m:rPr>
                                      <m:nor/>
                                    </m:rPr>
                                    <a:rPr lang="en-GB" sz="2000">
                                      <a:solidFill>
                                        <a:schemeClr val="tx1"/>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rPr>
                            <m:t> </m:t>
                          </m:r>
                          <m:r>
                            <a:rPr lang="en-GB" sz="2000" b="0" i="1" smtClean="0">
                              <a:solidFill>
                                <a:schemeClr val="bg2">
                                  <a:lumMod val="75000"/>
                                  <a:lumOff val="25000"/>
                                </a:schemeClr>
                              </a:solidFill>
                              <a:latin typeface="Cambria Math" panose="02040503050406030204" pitchFamily="18" charset="0"/>
                            </a:rPr>
                            <m:t>𝑑</m:t>
                          </m:r>
                          <m:r>
                            <a:rPr lang="en-GB" sz="2000" b="1" i="1" smtClean="0">
                              <a:solidFill>
                                <a:schemeClr val="bg2">
                                  <a:lumMod val="75000"/>
                                  <a:lumOff val="25000"/>
                                </a:schemeClr>
                              </a:solidFill>
                              <a:latin typeface="Cambria Math" panose="02040503050406030204" pitchFamily="18" charset="0"/>
                            </a:rPr>
                            <m:t>𝒘</m:t>
                          </m:r>
                        </m:e>
                      </m:nary>
                    </m:oMath>
                  </m:oMathPara>
                </a14:m>
                <a:endParaRPr lang="en-US" sz="2000" dirty="0">
                  <a:solidFill>
                    <a:schemeClr val="bg2">
                      <a:lumMod val="75000"/>
                      <a:lumOff val="25000"/>
                    </a:schemeClr>
                  </a:solidFill>
                </a:endParaRPr>
              </a:p>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m:t>
                      </m:r>
                      <m:nary>
                        <m:naryPr>
                          <m:limLoc m:val="undOvr"/>
                          <m:subHide m:val="on"/>
                          <m:supHide m:val="on"/>
                          <m:ctrlPr>
                            <a:rPr lang="en-GB" sz="2000" i="1">
                              <a:solidFill>
                                <a:schemeClr val="bg2">
                                  <a:lumMod val="75000"/>
                                  <a:lumOff val="25000"/>
                                </a:schemeClr>
                              </a:solidFill>
                              <a:latin typeface="Cambria Math" panose="02040503050406030204" pitchFamily="18" charset="0"/>
                            </a:rPr>
                          </m:ctrlPr>
                        </m:naryPr>
                        <m:sub/>
                        <m:sup/>
                        <m:e>
                          <m:r>
                            <a:rPr lang="en-GB" sz="2000" i="1">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𝒘</m:t>
                              </m:r>
                            </m:e>
                          </m:d>
                          <m:r>
                            <a:rPr lang="en-GB" sz="2000" i="1">
                              <a:solidFill>
                                <a:schemeClr val="bg2">
                                  <a:lumMod val="75000"/>
                                  <a:lumOff val="25000"/>
                                </a:schemeClr>
                              </a:solidFill>
                              <a:latin typeface="Cambria Math" panose="02040503050406030204" pitchFamily="18" charset="0"/>
                            </a:rPr>
                            <m:t> </m:t>
                          </m:r>
                          <m:sSubSup>
                            <m:sSubSupPr>
                              <m:ctrlPr>
                                <a:rPr lang="en-GB" sz="2000" i="1" smtClean="0">
                                  <a:solidFill>
                                    <a:schemeClr val="tx1"/>
                                  </a:solidFill>
                                  <a:latin typeface="Cambria Math" panose="02040503050406030204" pitchFamily="18" charset="0"/>
                                </a:rPr>
                              </m:ctrlPr>
                            </m:sSubSupPr>
                            <m:e>
                              <m:r>
                                <a:rPr lang="en-GB" sz="2000" b="0" i="1" smtClean="0">
                                  <a:solidFill>
                                    <a:schemeClr val="tx1"/>
                                  </a:solidFill>
                                  <a:latin typeface="Cambria Math" panose="02040503050406030204" pitchFamily="18" charset="0"/>
                                </a:rPr>
                                <m:t>𝑞</m:t>
                              </m:r>
                            </m:e>
                            <m:sub>
                              <m:r>
                                <a:rPr lang="en-GB" sz="2000" i="1" smtClean="0">
                                  <a:solidFill>
                                    <a:schemeClr val="tx1"/>
                                  </a:solidFill>
                                  <a:latin typeface="Cambria Math" panose="02040503050406030204" pitchFamily="18" charset="0"/>
                                  <a:ea typeface="Cambria Math" panose="02040503050406030204" pitchFamily="18" charset="0"/>
                                </a:rPr>
                                <m:t>𝜃</m:t>
                              </m:r>
                            </m:sub>
                            <m:sup>
                              <m:r>
                                <a:rPr lang="en-GB" sz="2000" b="0" i="1" smtClean="0">
                                  <a:solidFill>
                                    <a:schemeClr val="tx1"/>
                                  </a:solidFill>
                                  <a:latin typeface="Cambria Math" panose="02040503050406030204" pitchFamily="18" charset="0"/>
                                </a:rPr>
                                <m:t>∗</m:t>
                              </m:r>
                            </m:sup>
                          </m:sSubSup>
                          <m:r>
                            <a:rPr lang="en-GB" sz="2000" b="0" i="1" smtClean="0">
                              <a:solidFill>
                                <a:schemeClr val="tx1"/>
                              </a:solidFill>
                              <a:latin typeface="Cambria Math" panose="02040503050406030204" pitchFamily="18" charset="0"/>
                            </a:rPr>
                            <m:t>(</m:t>
                          </m:r>
                          <m:r>
                            <a:rPr lang="en-GB" sz="2000" b="1" i="1" smtClean="0">
                              <a:solidFill>
                                <a:schemeClr val="tx1"/>
                              </a:solidFill>
                              <a:latin typeface="Cambria Math" panose="02040503050406030204" pitchFamily="18" charset="0"/>
                            </a:rPr>
                            <m:t>𝒘</m:t>
                          </m:r>
                          <m:r>
                            <a:rPr lang="en-GB" sz="2000" b="1" i="1" smtClean="0">
                              <a:solidFill>
                                <a:schemeClr val="tx1"/>
                              </a:solidFill>
                              <a:latin typeface="Cambria Math" panose="02040503050406030204" pitchFamily="18" charset="0"/>
                            </a:rPr>
                            <m:t>)</m:t>
                          </m:r>
                          <m:r>
                            <a:rPr lang="en-GB" sz="2000" i="1" smtClean="0">
                              <a:solidFill>
                                <a:schemeClr val="tx1"/>
                              </a:solidFill>
                              <a:latin typeface="Cambria Math" panose="02040503050406030204" pitchFamily="18" charset="0"/>
                            </a:rPr>
                            <m:t> </m:t>
                          </m:r>
                          <m:r>
                            <a:rPr lang="en-GB" sz="2000" i="1">
                              <a:solidFill>
                                <a:schemeClr val="bg2">
                                  <a:lumMod val="75000"/>
                                  <a:lumOff val="25000"/>
                                </a:schemeClr>
                              </a:solidFill>
                              <a:latin typeface="Cambria Math" panose="02040503050406030204" pitchFamily="18" charset="0"/>
                            </a:rPr>
                            <m:t>𝑑</m:t>
                          </m:r>
                          <m:r>
                            <a:rPr lang="en-GB" sz="2000" b="1" i="1">
                              <a:solidFill>
                                <a:schemeClr val="bg2">
                                  <a:lumMod val="75000"/>
                                  <a:lumOff val="25000"/>
                                </a:schemeClr>
                              </a:solidFill>
                              <a:latin typeface="Cambria Math" panose="02040503050406030204" pitchFamily="18" charset="0"/>
                            </a:rPr>
                            <m:t>𝒘</m:t>
                          </m:r>
                        </m:e>
                      </m:nary>
                    </m:oMath>
                  </m:oMathPara>
                </a14:m>
                <a:endParaRPr lang="en-US" sz="2000" dirty="0">
                  <a:solidFill>
                    <a:schemeClr val="bg2">
                      <a:lumMod val="75000"/>
                      <a:lumOff val="25000"/>
                    </a:schemeClr>
                  </a:solidFill>
                </a:endParaRPr>
              </a:p>
              <a:p>
                <a:r>
                  <a:rPr lang="en-US" sz="2000" dirty="0">
                    <a:solidFill>
                      <a:schemeClr val="bg2">
                        <a:lumMod val="75000"/>
                        <a:lumOff val="25000"/>
                      </a:schemeClr>
                    </a:solidFill>
                  </a:rPr>
                  <a:t> </a:t>
                </a:r>
              </a:p>
            </p:txBody>
          </p:sp>
        </mc:Choice>
        <mc:Fallback xmlns="">
          <p:sp>
            <p:nvSpPr>
              <p:cNvPr id="24" name="TextBox 23">
                <a:extLst>
                  <a:ext uri="{FF2B5EF4-FFF2-40B4-BE49-F238E27FC236}">
                    <a16:creationId xmlns:a16="http://schemas.microsoft.com/office/drawing/2014/main" id="{AC937576-94E0-0D4D-A157-C4B5357BE94E}"/>
                  </a:ext>
                </a:extLst>
              </p:cNvPr>
              <p:cNvSpPr txBox="1">
                <a:spLocks noRot="1" noChangeAspect="1" noMove="1" noResize="1" noEditPoints="1" noAdjustHandles="1" noChangeArrowheads="1" noChangeShapeType="1" noTextEdit="1"/>
              </p:cNvSpPr>
              <p:nvPr/>
            </p:nvSpPr>
            <p:spPr>
              <a:xfrm>
                <a:off x="3029394" y="4107498"/>
                <a:ext cx="6466386" cy="1922321"/>
              </a:xfrm>
              <a:prstGeom prst="rect">
                <a:avLst/>
              </a:prstGeom>
              <a:blipFill>
                <a:blip r:embed="rId4"/>
                <a:stretch>
                  <a:fillRect t="-64052" b="-73856"/>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FD208E8-724A-A440-BA1E-7247E7DBFB58}"/>
              </a:ext>
            </a:extLst>
          </p:cNvPr>
          <p:cNvSpPr txBox="1"/>
          <p:nvPr/>
        </p:nvSpPr>
        <p:spPr>
          <a:xfrm>
            <a:off x="1395861" y="1851548"/>
            <a:ext cx="6911123" cy="400110"/>
          </a:xfrm>
          <a:prstGeom prst="rect">
            <a:avLst/>
          </a:prstGeom>
          <a:noFill/>
        </p:spPr>
        <p:txBody>
          <a:bodyPr wrap="none" rtlCol="0">
            <a:spAutoFit/>
          </a:bodyPr>
          <a:lstStyle/>
          <a:p>
            <a:r>
              <a:rPr lang="en-US" sz="2000" dirty="0">
                <a:solidFill>
                  <a:schemeClr val="bg2">
                    <a:lumMod val="75000"/>
                    <a:lumOff val="25000"/>
                  </a:schemeClr>
                </a:solidFill>
              </a:rPr>
              <a:t>Active Learning Acquisition Function – Predictive Entropy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A74FEBE-4482-184F-89F4-AE743FEEC4C7}"/>
                  </a:ext>
                </a:extLst>
              </p:cNvPr>
              <p:cNvSpPr txBox="1"/>
              <p:nvPr/>
            </p:nvSpPr>
            <p:spPr>
              <a:xfrm>
                <a:off x="1395861" y="3512079"/>
                <a:ext cx="5076967" cy="400110"/>
              </a:xfrm>
              <a:prstGeom prst="rect">
                <a:avLst/>
              </a:prstGeom>
              <a:noFill/>
            </p:spPr>
            <p:txBody>
              <a:bodyPr wrap="none" rtlCol="0">
                <a:spAutoFit/>
              </a:bodyPr>
              <a:lstStyle/>
              <a:p>
                <a:r>
                  <a:rPr lang="en-US" sz="2000" dirty="0">
                    <a:solidFill>
                      <a:schemeClr val="bg2">
                        <a:lumMod val="75000"/>
                        <a:lumOff val="25000"/>
                      </a:schemeClr>
                    </a:solidFill>
                  </a:rPr>
                  <a:t>Estimating </a:t>
                </a:r>
                <a14:m>
                  <m:oMath xmlns:m="http://schemas.openxmlformats.org/officeDocument/2006/math">
                    <m:r>
                      <a:rPr lang="en-US" sz="2000" i="1" dirty="0" smtClean="0">
                        <a:solidFill>
                          <a:schemeClr val="bg2">
                            <a:lumMod val="75000"/>
                            <a:lumOff val="25000"/>
                          </a:schemeClr>
                        </a:solidFill>
                        <a:latin typeface="Cambria Math" panose="02040503050406030204" pitchFamily="18" charset="0"/>
                      </a:rPr>
                      <m:t>𝑝</m:t>
                    </m:r>
                  </m:oMath>
                </a14:m>
                <a:r>
                  <a:rPr lang="en-US" sz="2000" i="1" dirty="0">
                    <a:solidFill>
                      <a:schemeClr val="bg2">
                        <a:lumMod val="75000"/>
                        <a:lumOff val="25000"/>
                      </a:schemeClr>
                    </a:solidFill>
                  </a:rPr>
                  <a:t> w</a:t>
                </a:r>
                <a:r>
                  <a:rPr lang="en-US" sz="2000" dirty="0">
                    <a:solidFill>
                      <a:schemeClr val="bg2">
                        <a:lumMod val="75000"/>
                        <a:lumOff val="25000"/>
                      </a:schemeClr>
                    </a:solidFill>
                  </a:rPr>
                  <a:t>ith Dropout – Bayesian CNN</a:t>
                </a:r>
                <a:endParaRPr lang="en-US" sz="2000" i="1" dirty="0">
                  <a:solidFill>
                    <a:schemeClr val="bg2">
                      <a:lumMod val="75000"/>
                      <a:lumOff val="25000"/>
                    </a:schemeClr>
                  </a:solidFill>
                </a:endParaRPr>
              </a:p>
            </p:txBody>
          </p:sp>
        </mc:Choice>
        <mc:Fallback xmlns="">
          <p:sp>
            <p:nvSpPr>
              <p:cNvPr id="26" name="TextBox 25">
                <a:extLst>
                  <a:ext uri="{FF2B5EF4-FFF2-40B4-BE49-F238E27FC236}">
                    <a16:creationId xmlns:a16="http://schemas.microsoft.com/office/drawing/2014/main" id="{5A74FEBE-4482-184F-89F4-AE743FEEC4C7}"/>
                  </a:ext>
                </a:extLst>
              </p:cNvPr>
              <p:cNvSpPr txBox="1">
                <a:spLocks noRot="1" noChangeAspect="1" noMove="1" noResize="1" noEditPoints="1" noAdjustHandles="1" noChangeArrowheads="1" noChangeShapeType="1" noTextEdit="1"/>
              </p:cNvSpPr>
              <p:nvPr/>
            </p:nvSpPr>
            <p:spPr>
              <a:xfrm>
                <a:off x="1395861" y="3512079"/>
                <a:ext cx="5076967" cy="400110"/>
              </a:xfrm>
              <a:prstGeom prst="rect">
                <a:avLst/>
              </a:prstGeom>
              <a:blipFill>
                <a:blip r:embed="rId5"/>
                <a:stretch>
                  <a:fillRect l="-1247" t="-6250" b="-25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7FF3E02F-19CC-6349-B918-D616BD861325}"/>
              </a:ext>
            </a:extLst>
          </p:cNvPr>
          <p:cNvSpPr txBox="1"/>
          <p:nvPr/>
        </p:nvSpPr>
        <p:spPr>
          <a:xfrm>
            <a:off x="235101" y="6290962"/>
            <a:ext cx="2497543" cy="369332"/>
          </a:xfrm>
          <a:prstGeom prst="rect">
            <a:avLst/>
          </a:prstGeom>
          <a:noFill/>
        </p:spPr>
        <p:txBody>
          <a:bodyPr wrap="none" rtlCol="0">
            <a:spAutoFit/>
          </a:bodyPr>
          <a:lstStyle/>
          <a:p>
            <a:r>
              <a:rPr lang="en-US" dirty="0">
                <a:solidFill>
                  <a:schemeClr val="bg2">
                    <a:lumMod val="75000"/>
                    <a:lumOff val="25000"/>
                  </a:schemeClr>
                </a:solidFill>
              </a:rPr>
              <a:t>See Y. Gal et al (2016)</a:t>
            </a:r>
          </a:p>
        </p:txBody>
      </p:sp>
    </p:spTree>
    <p:extLst>
      <p:ext uri="{BB962C8B-B14F-4D97-AF65-F5344CB8AC3E}">
        <p14:creationId xmlns:p14="http://schemas.microsoft.com/office/powerpoint/2010/main" val="4247548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E8693E5-BD7A-0E44-9160-C971C196DCC1}"/>
              </a:ext>
            </a:extLst>
          </p:cNvPr>
          <p:cNvSpPr>
            <a:spLocks noGrp="1"/>
          </p:cNvSpPr>
          <p:nvPr>
            <p:ph type="title"/>
          </p:nvPr>
        </p:nvSpPr>
        <p:spPr>
          <a:xfrm>
            <a:off x="1146686" y="761320"/>
            <a:ext cx="10251600" cy="713600"/>
          </a:xfrm>
        </p:spPr>
        <p:txBody>
          <a:bodyPr/>
          <a:lstStyle/>
          <a:p>
            <a:r>
              <a:rPr lang="en-US" dirty="0"/>
              <a:t>Active Learning </a:t>
            </a:r>
            <a:r>
              <a:rPr lang="en-US" dirty="0">
                <a:solidFill>
                  <a:schemeClr val="tx1"/>
                </a:solidFill>
              </a:rPr>
              <a:t>+ Bayesian CNN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A72906-95C6-B742-B665-1ABE2983FCD7}"/>
                  </a:ext>
                </a:extLst>
              </p:cNvPr>
              <p:cNvSpPr txBox="1"/>
              <p:nvPr/>
            </p:nvSpPr>
            <p:spPr>
              <a:xfrm>
                <a:off x="2589025" y="2349072"/>
                <a:ext cx="7621189" cy="8376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ℍ</m:t>
                      </m:r>
                      <m:d>
                        <m:dPr>
                          <m:begChr m:val="["/>
                          <m:endChr m:val="]"/>
                          <m:ctrlPr>
                            <a:rPr lang="en-GB" sz="2000" i="1">
                              <a:solidFill>
                                <a:schemeClr val="bg2">
                                  <a:lumMod val="75000"/>
                                  <a:lumOff val="25000"/>
                                </a:schemeClr>
                              </a:solidFill>
                              <a:latin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rPr>
                            <m:t> | </m:t>
                          </m:r>
                          <m:r>
                            <a:rPr lang="en-GB" sz="2000" b="1" i="1" smtClean="0">
                              <a:solidFill>
                                <a:schemeClr val="bg2">
                                  <a:lumMod val="75000"/>
                                  <a:lumOff val="25000"/>
                                </a:schemeClr>
                              </a:solidFill>
                              <a:latin typeface="Cambria Math" panose="02040503050406030204" pitchFamily="18" charset="0"/>
                            </a:rPr>
                            <m:t>𝒙</m:t>
                          </m:r>
                          <m:r>
                            <a:rPr lang="en-GB" sz="2000" b="1" i="1" smtClean="0">
                              <a:solidFill>
                                <a:schemeClr val="bg2">
                                  <a:lumMod val="75000"/>
                                  <a:lumOff val="25000"/>
                                </a:schemeClr>
                              </a:solidFill>
                              <a:latin typeface="Cambria Math" panose="02040503050406030204" pitchFamily="18" charset="0"/>
                            </a:rPr>
                            <m:t>, </m:t>
                          </m:r>
                          <m:sSub>
                            <m:sSubPr>
                              <m:ctrlPr>
                                <a:rPr lang="en-GB" sz="2000" b="1" i="1" smtClean="0">
                                  <a:solidFill>
                                    <a:schemeClr val="bg2">
                                      <a:lumMod val="75000"/>
                                      <a:lumOff val="25000"/>
                                    </a:schemeClr>
                                  </a:solidFill>
                                  <a:latin typeface="Cambria Math" panose="02040503050406030204" pitchFamily="18" charset="0"/>
                                </a:rPr>
                              </m:ctrlPr>
                            </m:sSubPr>
                            <m:e>
                              <m:r>
                                <a:rPr lang="en-GB" sz="2000" b="1" i="1" smtClean="0">
                                  <a:solidFill>
                                    <a:schemeClr val="bg2">
                                      <a:lumMod val="75000"/>
                                      <a:lumOff val="25000"/>
                                    </a:schemeClr>
                                  </a:solidFill>
                                  <a:latin typeface="Cambria Math" panose="02040503050406030204" pitchFamily="18" charset="0"/>
                                </a:rPr>
                                <m:t>𝑫</m:t>
                              </m:r>
                            </m:e>
                            <m:sub>
                              <m:r>
                                <m:rPr>
                                  <m:nor/>
                                </m:rPr>
                                <a:rPr lang="en-GB" sz="2000" i="0" smtClean="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 − </m:t>
                      </m:r>
                      <m:nary>
                        <m:naryPr>
                          <m:chr m:val="∑"/>
                          <m:subHide m:val="on"/>
                          <m:supHide m:val="on"/>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naryPr>
                        <m:sub/>
                        <m:sup/>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func>
                            <m:funcPr>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funcPr>
                            <m:fName>
                              <m:r>
                                <m:rPr>
                                  <m:sty m:val="p"/>
                                </m:rPr>
                                <a:rPr lang="en-GB" sz="2000" b="0" i="0" smtClean="0">
                                  <a:solidFill>
                                    <a:schemeClr val="bg2">
                                      <a:lumMod val="75000"/>
                                      <a:lumOff val="25000"/>
                                    </a:schemeClr>
                                  </a:solidFill>
                                  <a:latin typeface="Cambria Math" panose="02040503050406030204" pitchFamily="18" charset="0"/>
                                  <a:ea typeface="Cambria Math" panose="02040503050406030204" pitchFamily="18" charset="0"/>
                                </a:rPr>
                                <m:t>log</m:t>
                              </m:r>
                            </m:fName>
                            <m:e>
                              <m:r>
                                <a:rPr lang="en-GB" sz="2000" i="1">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e>
                          </m:func>
                        </m:e>
                      </m:nary>
                    </m:oMath>
                  </m:oMathPara>
                </a14:m>
                <a:endParaRPr lang="en-US" sz="2000" dirty="0">
                  <a:solidFill>
                    <a:schemeClr val="bg2">
                      <a:lumMod val="75000"/>
                      <a:lumOff val="25000"/>
                    </a:schemeClr>
                  </a:solidFill>
                </a:endParaRPr>
              </a:p>
            </p:txBody>
          </p:sp>
        </mc:Choice>
        <mc:Fallback xmlns="">
          <p:sp>
            <p:nvSpPr>
              <p:cNvPr id="21" name="TextBox 20">
                <a:extLst>
                  <a:ext uri="{FF2B5EF4-FFF2-40B4-BE49-F238E27FC236}">
                    <a16:creationId xmlns:a16="http://schemas.microsoft.com/office/drawing/2014/main" id="{63A72906-95C6-B742-B665-1ABE2983FCD7}"/>
                  </a:ext>
                </a:extLst>
              </p:cNvPr>
              <p:cNvSpPr txBox="1">
                <a:spLocks noRot="1" noChangeAspect="1" noMove="1" noResize="1" noEditPoints="1" noAdjustHandles="1" noChangeArrowheads="1" noChangeShapeType="1" noTextEdit="1"/>
              </p:cNvSpPr>
              <p:nvPr/>
            </p:nvSpPr>
            <p:spPr>
              <a:xfrm>
                <a:off x="2589025" y="2349072"/>
                <a:ext cx="7621189" cy="837602"/>
              </a:xfrm>
              <a:prstGeom prst="rect">
                <a:avLst/>
              </a:prstGeom>
              <a:blipFill>
                <a:blip r:embed="rId3"/>
                <a:stretch>
                  <a:fillRect t="-123881" b="-173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C937576-94E0-0D4D-A157-C4B5357BE94E}"/>
                  </a:ext>
                </a:extLst>
              </p:cNvPr>
              <p:cNvSpPr txBox="1"/>
              <p:nvPr/>
            </p:nvSpPr>
            <p:spPr>
              <a:xfrm>
                <a:off x="3029394" y="4107498"/>
                <a:ext cx="6660349" cy="30955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sSub>
                            <m:sSubPr>
                              <m:ctrlPr>
                                <a:rPr lang="en-GB" sz="2000" b="1" i="1">
                                  <a:solidFill>
                                    <a:schemeClr val="bg2">
                                      <a:lumMod val="75000"/>
                                      <a:lumOff val="25000"/>
                                    </a:schemeClr>
                                  </a:solidFill>
                                  <a:latin typeface="Cambria Math" panose="02040503050406030204" pitchFamily="18" charset="0"/>
                                </a:rPr>
                              </m:ctrlPr>
                            </m:sSubPr>
                            <m:e>
                              <m:r>
                                <a:rPr lang="en-GB" sz="2000" b="1" i="1">
                                  <a:solidFill>
                                    <a:schemeClr val="bg2">
                                      <a:lumMod val="75000"/>
                                      <a:lumOff val="25000"/>
                                    </a:schemeClr>
                                  </a:solidFill>
                                  <a:latin typeface="Cambria Math" panose="02040503050406030204" pitchFamily="18" charset="0"/>
                                </a:rPr>
                                <m:t>𝑫</m:t>
                              </m:r>
                            </m:e>
                            <m:sub>
                              <m:r>
                                <m:rPr>
                                  <m:nor/>
                                </m:rPr>
                                <a:rPr lang="en-GB" sz="2000">
                                  <a:solidFill>
                                    <a:schemeClr val="bg2">
                                      <a:lumMod val="75000"/>
                                      <a:lumOff val="25000"/>
                                    </a:schemeClr>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rPr>
                        <m:t>= </m:t>
                      </m:r>
                      <m:nary>
                        <m:naryPr>
                          <m:limLoc m:val="undOvr"/>
                          <m:subHide m:val="on"/>
                          <m:supHide m:val="on"/>
                          <m:ctrlPr>
                            <a:rPr lang="en-GB" sz="2000" b="0" i="1" smtClean="0">
                              <a:solidFill>
                                <a:schemeClr val="bg2">
                                  <a:lumMod val="75000"/>
                                  <a:lumOff val="25000"/>
                                </a:schemeClr>
                              </a:solidFill>
                              <a:latin typeface="Cambria Math" panose="02040503050406030204" pitchFamily="18" charset="0"/>
                            </a:rPr>
                          </m:ctrlPr>
                        </m:naryPr>
                        <m:sub/>
                        <m:sup/>
                        <m:e>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r>
                                <a:rPr lang="en-GB" sz="2000" b="1" i="1" smtClean="0">
                                  <a:solidFill>
                                    <a:schemeClr val="bg2">
                                      <a:lumMod val="75000"/>
                                      <a:lumOff val="25000"/>
                                    </a:schemeClr>
                                  </a:solidFill>
                                  <a:latin typeface="Cambria Math" panose="02040503050406030204" pitchFamily="18" charset="0"/>
                                </a:rPr>
                                <m:t>𝒘</m:t>
                              </m:r>
                            </m:e>
                          </m:d>
                          <m:r>
                            <a:rPr lang="en-GB" sz="2000" b="0" i="1" smtClean="0">
                              <a:solidFill>
                                <a:schemeClr val="bg2">
                                  <a:lumMod val="75000"/>
                                  <a:lumOff val="25000"/>
                                </a:schemeClr>
                              </a:solidFill>
                              <a:latin typeface="Cambria Math" panose="02040503050406030204" pitchFamily="18" charset="0"/>
                            </a:rPr>
                            <m:t> </m:t>
                          </m:r>
                          <m:r>
                            <a:rPr lang="en-GB" sz="2000" b="0" i="1" smtClean="0">
                              <a:solidFill>
                                <a:schemeClr val="tx1"/>
                              </a:solidFill>
                              <a:latin typeface="Cambria Math" panose="02040503050406030204" pitchFamily="18" charset="0"/>
                            </a:rPr>
                            <m:t>𝑝</m:t>
                          </m:r>
                          <m:d>
                            <m:dPr>
                              <m:ctrlPr>
                                <a:rPr lang="en-GB" sz="2000" i="1">
                                  <a:solidFill>
                                    <a:schemeClr val="tx1"/>
                                  </a:solidFill>
                                  <a:latin typeface="Cambria Math" panose="02040503050406030204" pitchFamily="18" charset="0"/>
                                  <a:ea typeface="Cambria Math" panose="02040503050406030204" pitchFamily="18" charset="0"/>
                                </a:rPr>
                              </m:ctrlPr>
                            </m:dPr>
                            <m:e>
                              <m:r>
                                <a:rPr lang="en-GB" sz="2000" b="1" i="1" smtClean="0">
                                  <a:solidFill>
                                    <a:schemeClr val="tx1"/>
                                  </a:solidFill>
                                  <a:latin typeface="Cambria Math" panose="02040503050406030204" pitchFamily="18" charset="0"/>
                                  <a:ea typeface="Cambria Math" panose="02040503050406030204" pitchFamily="18" charset="0"/>
                                </a:rPr>
                                <m:t>𝒘</m:t>
                              </m:r>
                              <m:r>
                                <a:rPr lang="en-GB" sz="2000" b="1" i="1" smtClean="0">
                                  <a:solidFill>
                                    <a:schemeClr val="tx1"/>
                                  </a:solidFill>
                                  <a:latin typeface="Cambria Math" panose="02040503050406030204" pitchFamily="18" charset="0"/>
                                  <a:ea typeface="Cambria Math" panose="02040503050406030204" pitchFamily="18" charset="0"/>
                                </a:rPr>
                                <m:t> </m:t>
                              </m:r>
                              <m:r>
                                <a:rPr lang="en-GB" sz="2000" i="1">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𝑫</m:t>
                                  </m:r>
                                </m:e>
                                <m:sub>
                                  <m:r>
                                    <m:rPr>
                                      <m:nor/>
                                    </m:rPr>
                                    <a:rPr lang="en-GB" sz="2000">
                                      <a:solidFill>
                                        <a:schemeClr val="tx1"/>
                                      </a:solidFill>
                                      <a:latin typeface="Cambria Math" panose="02040503050406030204" pitchFamily="18" charset="0"/>
                                    </a:rPr>
                                    <m:t>train</m:t>
                                  </m:r>
                                </m:sub>
                              </m:sSub>
                            </m:e>
                          </m:d>
                          <m:r>
                            <a:rPr lang="en-GB" sz="2000" b="0" i="1" smtClean="0">
                              <a:solidFill>
                                <a:schemeClr val="bg2">
                                  <a:lumMod val="75000"/>
                                  <a:lumOff val="25000"/>
                                </a:schemeClr>
                              </a:solidFill>
                              <a:latin typeface="Cambria Math" panose="02040503050406030204" pitchFamily="18" charset="0"/>
                            </a:rPr>
                            <m:t> </m:t>
                          </m:r>
                          <m:r>
                            <a:rPr lang="en-GB" sz="2000" b="0" i="1" smtClean="0">
                              <a:solidFill>
                                <a:schemeClr val="bg2">
                                  <a:lumMod val="75000"/>
                                  <a:lumOff val="25000"/>
                                </a:schemeClr>
                              </a:solidFill>
                              <a:latin typeface="Cambria Math" panose="02040503050406030204" pitchFamily="18" charset="0"/>
                            </a:rPr>
                            <m:t>𝑑</m:t>
                          </m:r>
                          <m:r>
                            <a:rPr lang="en-GB" sz="2000" b="1" i="1" smtClean="0">
                              <a:solidFill>
                                <a:schemeClr val="bg2">
                                  <a:lumMod val="75000"/>
                                  <a:lumOff val="25000"/>
                                </a:schemeClr>
                              </a:solidFill>
                              <a:latin typeface="Cambria Math" panose="02040503050406030204" pitchFamily="18" charset="0"/>
                            </a:rPr>
                            <m:t>𝒘</m:t>
                          </m:r>
                        </m:e>
                      </m:nary>
                    </m:oMath>
                  </m:oMathPara>
                </a14:m>
                <a:endParaRPr lang="en-US" sz="2000" dirty="0">
                  <a:solidFill>
                    <a:schemeClr val="bg2">
                      <a:lumMod val="75000"/>
                      <a:lumOff val="25000"/>
                    </a:schemeClr>
                  </a:solidFill>
                </a:endParaRPr>
              </a:p>
              <a:p>
                <a:pPr/>
                <a14:m>
                  <m:oMathPara xmlns:m="http://schemas.openxmlformats.org/officeDocument/2006/math">
                    <m:oMathParaPr>
                      <m:jc m:val="centerGroup"/>
                    </m:oMathParaPr>
                    <m:oMath xmlns:m="http://schemas.openxmlformats.org/officeDocument/2006/math">
                      <m: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t>≈</m:t>
                      </m:r>
                      <m:nary>
                        <m:naryPr>
                          <m:limLoc m:val="undOvr"/>
                          <m:subHide m:val="on"/>
                          <m:supHide m:val="on"/>
                          <m:ctrlPr>
                            <a:rPr lang="en-GB" sz="2000" i="1">
                              <a:solidFill>
                                <a:schemeClr val="bg2">
                                  <a:lumMod val="75000"/>
                                  <a:lumOff val="25000"/>
                                </a:schemeClr>
                              </a:solidFill>
                              <a:latin typeface="Cambria Math" panose="02040503050406030204" pitchFamily="18" charset="0"/>
                            </a:rPr>
                          </m:ctrlPr>
                        </m:naryPr>
                        <m:sub/>
                        <m:sup/>
                        <m:e>
                          <m:r>
                            <a:rPr lang="en-GB" sz="2000" i="1">
                              <a:solidFill>
                                <a:schemeClr val="bg2">
                                  <a:lumMod val="75000"/>
                                  <a:lumOff val="25000"/>
                                </a:schemeClr>
                              </a:solidFill>
                              <a:latin typeface="Cambria Math" panose="02040503050406030204" pitchFamily="18" charset="0"/>
                              <a:ea typeface="Cambria Math" panose="02040503050406030204" pitchFamily="18" charset="0"/>
                            </a:rPr>
                            <m:t>𝑝</m:t>
                          </m:r>
                          <m:d>
                            <m:dPr>
                              <m:ctrlPr>
                                <a:rPr lang="en-GB" sz="2000" i="1">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i="1">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i="1">
                                  <a:solidFill>
                                    <a:schemeClr val="bg2">
                                      <a:lumMod val="75000"/>
                                      <a:lumOff val="25000"/>
                                    </a:schemeClr>
                                  </a:solidFill>
                                  <a:latin typeface="Cambria Math" panose="02040503050406030204" pitchFamily="18" charset="0"/>
                                  <a:ea typeface="Cambria Math" panose="02040503050406030204" pitchFamily="18" charset="0"/>
                                </a:rPr>
                                <m:t>=</m:t>
                              </m:r>
                              <m:r>
                                <a:rPr lang="en-GB" sz="2000" i="1">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𝒙</m:t>
                              </m:r>
                              <m:r>
                                <a:rPr lang="en-GB" sz="2000" b="1" i="1">
                                  <a:solidFill>
                                    <a:schemeClr val="bg2">
                                      <a:lumMod val="75000"/>
                                      <a:lumOff val="25000"/>
                                    </a:schemeClr>
                                  </a:solidFill>
                                  <a:latin typeface="Cambria Math" panose="02040503050406030204" pitchFamily="18" charset="0"/>
                                </a:rPr>
                                <m:t>, </m:t>
                              </m:r>
                              <m:r>
                                <a:rPr lang="en-GB" sz="2000" b="1" i="1">
                                  <a:solidFill>
                                    <a:schemeClr val="bg2">
                                      <a:lumMod val="75000"/>
                                      <a:lumOff val="25000"/>
                                    </a:schemeClr>
                                  </a:solidFill>
                                  <a:latin typeface="Cambria Math" panose="02040503050406030204" pitchFamily="18" charset="0"/>
                                </a:rPr>
                                <m:t>𝒘</m:t>
                              </m:r>
                            </m:e>
                          </m:d>
                          <m:r>
                            <a:rPr lang="en-GB" sz="2000" i="1">
                              <a:solidFill>
                                <a:schemeClr val="bg2">
                                  <a:lumMod val="75000"/>
                                  <a:lumOff val="25000"/>
                                </a:schemeClr>
                              </a:solidFill>
                              <a:latin typeface="Cambria Math" panose="02040503050406030204" pitchFamily="18" charset="0"/>
                            </a:rPr>
                            <m:t> </m:t>
                          </m:r>
                          <m:sSubSup>
                            <m:sSubSupPr>
                              <m:ctrlPr>
                                <a:rPr lang="en-GB" sz="2000" i="1" smtClean="0">
                                  <a:solidFill>
                                    <a:schemeClr val="tx1"/>
                                  </a:solidFill>
                                  <a:latin typeface="Cambria Math" panose="02040503050406030204" pitchFamily="18" charset="0"/>
                                </a:rPr>
                              </m:ctrlPr>
                            </m:sSubSupPr>
                            <m:e>
                              <m:r>
                                <a:rPr lang="en-GB" sz="2000" b="0" i="1" smtClean="0">
                                  <a:solidFill>
                                    <a:schemeClr val="tx1"/>
                                  </a:solidFill>
                                  <a:latin typeface="Cambria Math" panose="02040503050406030204" pitchFamily="18" charset="0"/>
                                </a:rPr>
                                <m:t>𝑞</m:t>
                              </m:r>
                            </m:e>
                            <m:sub>
                              <m:r>
                                <a:rPr lang="en-GB" sz="2000" i="1" smtClean="0">
                                  <a:solidFill>
                                    <a:schemeClr val="tx1"/>
                                  </a:solidFill>
                                  <a:latin typeface="Cambria Math" panose="02040503050406030204" pitchFamily="18" charset="0"/>
                                  <a:ea typeface="Cambria Math" panose="02040503050406030204" pitchFamily="18" charset="0"/>
                                </a:rPr>
                                <m:t>𝜃</m:t>
                              </m:r>
                            </m:sub>
                            <m:sup>
                              <m:r>
                                <a:rPr lang="en-GB" sz="2000" b="0" i="1" smtClean="0">
                                  <a:solidFill>
                                    <a:schemeClr val="tx1"/>
                                  </a:solidFill>
                                  <a:latin typeface="Cambria Math" panose="02040503050406030204" pitchFamily="18" charset="0"/>
                                </a:rPr>
                                <m:t>∗</m:t>
                              </m:r>
                            </m:sup>
                          </m:sSubSup>
                          <m:r>
                            <a:rPr lang="en-GB" sz="2000" b="0" i="1" smtClean="0">
                              <a:solidFill>
                                <a:schemeClr val="tx1"/>
                              </a:solidFill>
                              <a:latin typeface="Cambria Math" panose="02040503050406030204" pitchFamily="18" charset="0"/>
                            </a:rPr>
                            <m:t>(</m:t>
                          </m:r>
                          <m:r>
                            <a:rPr lang="en-GB" sz="2000" b="1" i="1" smtClean="0">
                              <a:solidFill>
                                <a:schemeClr val="tx1"/>
                              </a:solidFill>
                              <a:latin typeface="Cambria Math" panose="02040503050406030204" pitchFamily="18" charset="0"/>
                            </a:rPr>
                            <m:t>𝒘</m:t>
                          </m:r>
                          <m:r>
                            <a:rPr lang="en-GB" sz="2000" b="1" i="1" smtClean="0">
                              <a:solidFill>
                                <a:schemeClr val="tx1"/>
                              </a:solidFill>
                              <a:latin typeface="Cambria Math" panose="02040503050406030204" pitchFamily="18" charset="0"/>
                            </a:rPr>
                            <m:t>)</m:t>
                          </m:r>
                          <m:r>
                            <a:rPr lang="en-GB" sz="2000" i="1" smtClean="0">
                              <a:solidFill>
                                <a:schemeClr val="tx1"/>
                              </a:solidFill>
                              <a:latin typeface="Cambria Math" panose="02040503050406030204" pitchFamily="18" charset="0"/>
                            </a:rPr>
                            <m:t> </m:t>
                          </m:r>
                          <m:r>
                            <a:rPr lang="en-GB" sz="2000" i="1">
                              <a:solidFill>
                                <a:schemeClr val="bg2">
                                  <a:lumMod val="75000"/>
                                  <a:lumOff val="25000"/>
                                </a:schemeClr>
                              </a:solidFill>
                              <a:latin typeface="Cambria Math" panose="02040503050406030204" pitchFamily="18" charset="0"/>
                            </a:rPr>
                            <m:t>𝑑</m:t>
                          </m:r>
                          <m:r>
                            <a:rPr lang="en-GB" sz="2000" b="1" i="1">
                              <a:solidFill>
                                <a:schemeClr val="bg2">
                                  <a:lumMod val="75000"/>
                                  <a:lumOff val="25000"/>
                                </a:schemeClr>
                              </a:solidFill>
                              <a:latin typeface="Cambria Math" panose="02040503050406030204" pitchFamily="18" charset="0"/>
                            </a:rPr>
                            <m:t>𝒘</m:t>
                          </m:r>
                        </m:e>
                      </m:nary>
                    </m:oMath>
                  </m:oMathPara>
                </a14:m>
                <a:endParaRPr lang="en-US" sz="2000" dirty="0">
                  <a:solidFill>
                    <a:schemeClr val="bg2">
                      <a:lumMod val="75000"/>
                      <a:lumOff val="25000"/>
                    </a:schemeClr>
                  </a:solidFill>
                </a:endParaRPr>
              </a:p>
              <a:p>
                <a:pPr/>
                <a14:m>
                  <m:oMathPara xmlns:m="http://schemas.openxmlformats.org/officeDocument/2006/math">
                    <m:oMathParaPr>
                      <m:jc m:val="centerGroup"/>
                    </m:oMathParaPr>
                    <m:oMath xmlns:m="http://schemas.openxmlformats.org/officeDocument/2006/math">
                      <m:r>
                        <a:rPr lang="en-US" sz="2000" i="1" smtClean="0">
                          <a:solidFill>
                            <a:schemeClr val="bg2">
                              <a:lumMod val="75000"/>
                              <a:lumOff val="25000"/>
                            </a:schemeClr>
                          </a:solidFill>
                          <a:latin typeface="Cambria Math" panose="02040503050406030204" pitchFamily="18" charset="0"/>
                          <a:ea typeface="Cambria Math" panose="02040503050406030204" pitchFamily="18" charset="0"/>
                        </a:rPr>
                        <m:t>≈</m:t>
                      </m:r>
                      <m:f>
                        <m:fPr>
                          <m:ctrlPr>
                            <a:rPr lang="en-US" sz="2000" i="1" smtClean="0">
                              <a:solidFill>
                                <a:schemeClr val="tx1"/>
                              </a:solidFill>
                              <a:latin typeface="Cambria Math" panose="02040503050406030204" pitchFamily="18" charset="0"/>
                              <a:ea typeface="Cambria Math" panose="02040503050406030204" pitchFamily="18" charset="0"/>
                            </a:rPr>
                          </m:ctrlPr>
                        </m:fPr>
                        <m:num>
                          <m:r>
                            <a:rPr lang="en-GB" sz="2000" b="0" i="1" smtClean="0">
                              <a:solidFill>
                                <a:schemeClr val="tx1"/>
                              </a:solidFill>
                              <a:latin typeface="Cambria Math" panose="02040503050406030204" pitchFamily="18" charset="0"/>
                              <a:ea typeface="Cambria Math" panose="02040503050406030204" pitchFamily="18" charset="0"/>
                            </a:rPr>
                            <m:t>1</m:t>
                          </m:r>
                        </m:num>
                        <m:den>
                          <m:r>
                            <a:rPr lang="en-GB" sz="2000" b="0" i="1" smtClean="0">
                              <a:solidFill>
                                <a:schemeClr val="tx1"/>
                              </a:solidFill>
                              <a:latin typeface="Cambria Math" panose="02040503050406030204" pitchFamily="18" charset="0"/>
                              <a:ea typeface="Cambria Math" panose="02040503050406030204" pitchFamily="18" charset="0"/>
                            </a:rPr>
                            <m:t>𝑇</m:t>
                          </m:r>
                        </m:den>
                      </m:f>
                      <m:nary>
                        <m:naryPr>
                          <m:chr m:val="∑"/>
                          <m:ctrlPr>
                            <a:rPr lang="en-US" sz="2000" i="1" smtClean="0">
                              <a:solidFill>
                                <a:schemeClr val="tx1"/>
                              </a:solidFill>
                              <a:latin typeface="Cambria Math" panose="02040503050406030204" pitchFamily="18" charset="0"/>
                              <a:ea typeface="Cambria Math" panose="02040503050406030204" pitchFamily="18" charset="0"/>
                            </a:rPr>
                          </m:ctrlPr>
                        </m:naryPr>
                        <m:sub>
                          <m:r>
                            <m:rPr>
                              <m:brk m:alnAt="23"/>
                            </m:rPr>
                            <a:rPr lang="en-GB" sz="2000" b="0" i="1" smtClean="0">
                              <a:solidFill>
                                <a:schemeClr val="tx1"/>
                              </a:solidFill>
                              <a:latin typeface="Cambria Math" panose="02040503050406030204" pitchFamily="18" charset="0"/>
                              <a:ea typeface="Cambria Math" panose="02040503050406030204" pitchFamily="18" charset="0"/>
                            </a:rPr>
                            <m:t>𝑡</m:t>
                          </m:r>
                          <m:r>
                            <a:rPr lang="en-GB" sz="2000" b="0" i="1" smtClean="0">
                              <a:solidFill>
                                <a:schemeClr val="tx1"/>
                              </a:solidFill>
                              <a:latin typeface="Cambria Math" panose="02040503050406030204" pitchFamily="18" charset="0"/>
                              <a:ea typeface="Cambria Math" panose="02040503050406030204" pitchFamily="18" charset="0"/>
                            </a:rPr>
                            <m:t>=1</m:t>
                          </m:r>
                        </m:sub>
                        <m:sup>
                          <m:r>
                            <a:rPr lang="en-GB" sz="2000" b="0" i="1" smtClean="0">
                              <a:solidFill>
                                <a:schemeClr val="tx1"/>
                              </a:solidFill>
                              <a:latin typeface="Cambria Math" panose="02040503050406030204" pitchFamily="18" charset="0"/>
                              <a:ea typeface="Cambria Math" panose="02040503050406030204" pitchFamily="18" charset="0"/>
                            </a:rPr>
                            <m:t>𝑇</m:t>
                          </m:r>
                        </m:sup>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𝑝</m:t>
                          </m:r>
                          <m:d>
                            <m:dPr>
                              <m:endChr m:val="|"/>
                              <m:ctrlP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ctrlPr>
                            </m:dPr>
                            <m:e>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𝑦</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𝑐</m:t>
                              </m:r>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 </m:t>
                              </m:r>
                            </m:e>
                          </m:d>
                          <m:r>
                            <a:rPr lang="en-GB" sz="2000" b="1" i="1" smtClean="0">
                              <a:solidFill>
                                <a:schemeClr val="bg2">
                                  <a:lumMod val="75000"/>
                                  <a:lumOff val="25000"/>
                                </a:schemeClr>
                              </a:solidFill>
                              <a:latin typeface="Cambria Math" panose="02040503050406030204" pitchFamily="18" charset="0"/>
                              <a:ea typeface="Cambria Math" panose="02040503050406030204" pitchFamily="18" charset="0"/>
                            </a:rPr>
                            <m:t>𝒙</m:t>
                          </m:r>
                          <m:r>
                            <a:rPr lang="en-GB" sz="2000" b="1" i="1" smtClean="0">
                              <a:solidFill>
                                <a:schemeClr val="bg2">
                                  <a:lumMod val="75000"/>
                                  <a:lumOff val="25000"/>
                                </a:schemeClr>
                              </a:solidFill>
                              <a:latin typeface="Cambria Math" panose="02040503050406030204" pitchFamily="18" charset="0"/>
                              <a:ea typeface="Cambria Math" panose="02040503050406030204" pitchFamily="18" charset="0"/>
                            </a:rPr>
                            <m:t>, </m:t>
                          </m:r>
                          <m:sSub>
                            <m:sSubPr>
                              <m:ctrlPr>
                                <a:rPr lang="en-GB" sz="2000" b="1" i="1" smtClean="0">
                                  <a:solidFill>
                                    <a:schemeClr val="bg2">
                                      <a:lumMod val="75000"/>
                                      <a:lumOff val="25000"/>
                                    </a:schemeClr>
                                  </a:solidFill>
                                  <a:latin typeface="Cambria Math" panose="02040503050406030204" pitchFamily="18" charset="0"/>
                                  <a:ea typeface="Cambria Math" panose="02040503050406030204" pitchFamily="18" charset="0"/>
                                </a:rPr>
                              </m:ctrlPr>
                            </m:sSubPr>
                            <m:e>
                              <m:acc>
                                <m:accPr>
                                  <m:chr m:val="̂"/>
                                  <m:ctrlPr>
                                    <a:rPr lang="en-GB" sz="2000" i="1" smtClean="0">
                                      <a:solidFill>
                                        <a:schemeClr val="bg2">
                                          <a:lumMod val="75000"/>
                                          <a:lumOff val="25000"/>
                                        </a:schemeClr>
                                      </a:solidFill>
                                      <a:latin typeface="Cambria Math" panose="02040503050406030204" pitchFamily="18" charset="0"/>
                                      <a:ea typeface="Cambria Math" panose="02040503050406030204" pitchFamily="18" charset="0"/>
                                    </a:rPr>
                                  </m:ctrlPr>
                                </m:accPr>
                                <m:e>
                                  <m:r>
                                    <a:rPr lang="en-GB" sz="2000" b="1" i="1" smtClean="0">
                                      <a:solidFill>
                                        <a:schemeClr val="bg2">
                                          <a:lumMod val="75000"/>
                                          <a:lumOff val="25000"/>
                                        </a:schemeClr>
                                      </a:solidFill>
                                      <a:latin typeface="Cambria Math" panose="02040503050406030204" pitchFamily="18" charset="0"/>
                                      <a:ea typeface="Cambria Math" panose="02040503050406030204" pitchFamily="18" charset="0"/>
                                    </a:rPr>
                                    <m:t>𝒘</m:t>
                                  </m:r>
                                </m:e>
                              </m:acc>
                            </m:e>
                            <m:sub>
                              <m:r>
                                <a:rPr lang="en-GB" sz="2000" b="0" i="1" smtClean="0">
                                  <a:solidFill>
                                    <a:schemeClr val="bg2">
                                      <a:lumMod val="75000"/>
                                      <a:lumOff val="25000"/>
                                    </a:schemeClr>
                                  </a:solidFill>
                                  <a:latin typeface="Cambria Math" panose="02040503050406030204" pitchFamily="18" charset="0"/>
                                  <a:ea typeface="Cambria Math" panose="02040503050406030204" pitchFamily="18" charset="0"/>
                                </a:rPr>
                                <m:t>𝑡</m:t>
                              </m:r>
                            </m:sub>
                          </m:sSub>
                          <m:r>
                            <a:rPr lang="en-GB" sz="2000" b="1" i="1" smtClean="0">
                              <a:solidFill>
                                <a:schemeClr val="bg2">
                                  <a:lumMod val="75000"/>
                                  <a:lumOff val="25000"/>
                                </a:schemeClr>
                              </a:solidFill>
                              <a:latin typeface="Cambria Math" panose="02040503050406030204" pitchFamily="18" charset="0"/>
                              <a:ea typeface="Cambria Math" panose="02040503050406030204" pitchFamily="18" charset="0"/>
                            </a:rPr>
                            <m:t>)</m:t>
                          </m:r>
                        </m:e>
                      </m:nary>
                    </m:oMath>
                  </m:oMathPara>
                </a14:m>
                <a:endParaRPr lang="en-US" sz="2000" dirty="0">
                  <a:solidFill>
                    <a:schemeClr val="bg2">
                      <a:lumMod val="75000"/>
                      <a:lumOff val="25000"/>
                    </a:schemeClr>
                  </a:solidFill>
                </a:endParaRPr>
              </a:p>
              <a:p>
                <a:endParaRPr lang="en-US" sz="2000" dirty="0">
                  <a:solidFill>
                    <a:schemeClr val="bg2">
                      <a:lumMod val="75000"/>
                      <a:lumOff val="25000"/>
                    </a:schemeClr>
                  </a:solidFill>
                </a:endParaRPr>
              </a:p>
              <a:p>
                <a:r>
                  <a:rPr lang="en-US" sz="2000" dirty="0">
                    <a:solidFill>
                      <a:schemeClr val="bg2">
                        <a:lumMod val="75000"/>
                        <a:lumOff val="25000"/>
                      </a:schemeClr>
                    </a:solidFill>
                  </a:rPr>
                  <a:t> </a:t>
                </a:r>
              </a:p>
            </p:txBody>
          </p:sp>
        </mc:Choice>
        <mc:Fallback xmlns="">
          <p:sp>
            <p:nvSpPr>
              <p:cNvPr id="24" name="TextBox 23">
                <a:extLst>
                  <a:ext uri="{FF2B5EF4-FFF2-40B4-BE49-F238E27FC236}">
                    <a16:creationId xmlns:a16="http://schemas.microsoft.com/office/drawing/2014/main" id="{AC937576-94E0-0D4D-A157-C4B5357BE94E}"/>
                  </a:ext>
                </a:extLst>
              </p:cNvPr>
              <p:cNvSpPr txBox="1">
                <a:spLocks noRot="1" noChangeAspect="1" noMove="1" noResize="1" noEditPoints="1" noAdjustHandles="1" noChangeArrowheads="1" noChangeShapeType="1" noTextEdit="1"/>
              </p:cNvSpPr>
              <p:nvPr/>
            </p:nvSpPr>
            <p:spPr>
              <a:xfrm>
                <a:off x="3029394" y="4107498"/>
                <a:ext cx="6660349" cy="3095591"/>
              </a:xfrm>
              <a:prstGeom prst="rect">
                <a:avLst/>
              </a:prstGeom>
              <a:blipFill>
                <a:blip r:embed="rId4"/>
                <a:stretch>
                  <a:fillRect t="-40000" b="-2857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FD208E8-724A-A440-BA1E-7247E7DBFB58}"/>
              </a:ext>
            </a:extLst>
          </p:cNvPr>
          <p:cNvSpPr txBox="1"/>
          <p:nvPr/>
        </p:nvSpPr>
        <p:spPr>
          <a:xfrm>
            <a:off x="1395861" y="1851548"/>
            <a:ext cx="6670672" cy="400110"/>
          </a:xfrm>
          <a:prstGeom prst="rect">
            <a:avLst/>
          </a:prstGeom>
          <a:noFill/>
        </p:spPr>
        <p:txBody>
          <a:bodyPr wrap="none" rtlCol="0">
            <a:spAutoFit/>
          </a:bodyPr>
          <a:lstStyle/>
          <a:p>
            <a:r>
              <a:rPr lang="en-US" sz="2000" dirty="0">
                <a:solidFill>
                  <a:schemeClr val="bg2">
                    <a:lumMod val="75000"/>
                    <a:lumOff val="25000"/>
                  </a:schemeClr>
                </a:solidFill>
              </a:rPr>
              <a:t>Active Learning Acquisition Function – Predictive Entropy</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A74FEBE-4482-184F-89F4-AE743FEEC4C7}"/>
                  </a:ext>
                </a:extLst>
              </p:cNvPr>
              <p:cNvSpPr txBox="1"/>
              <p:nvPr/>
            </p:nvSpPr>
            <p:spPr>
              <a:xfrm>
                <a:off x="1395861" y="3512079"/>
                <a:ext cx="5076967" cy="400110"/>
              </a:xfrm>
              <a:prstGeom prst="rect">
                <a:avLst/>
              </a:prstGeom>
              <a:noFill/>
            </p:spPr>
            <p:txBody>
              <a:bodyPr wrap="none" rtlCol="0">
                <a:spAutoFit/>
              </a:bodyPr>
              <a:lstStyle/>
              <a:p>
                <a:r>
                  <a:rPr lang="en-US" sz="2000" dirty="0">
                    <a:solidFill>
                      <a:schemeClr val="bg2">
                        <a:lumMod val="75000"/>
                        <a:lumOff val="25000"/>
                      </a:schemeClr>
                    </a:solidFill>
                  </a:rPr>
                  <a:t>Estimating </a:t>
                </a:r>
                <a14:m>
                  <m:oMath xmlns:m="http://schemas.openxmlformats.org/officeDocument/2006/math">
                    <m:r>
                      <a:rPr lang="en-US" sz="2000" i="1" dirty="0" smtClean="0">
                        <a:solidFill>
                          <a:schemeClr val="bg2">
                            <a:lumMod val="75000"/>
                            <a:lumOff val="25000"/>
                          </a:schemeClr>
                        </a:solidFill>
                        <a:latin typeface="Cambria Math" panose="02040503050406030204" pitchFamily="18" charset="0"/>
                      </a:rPr>
                      <m:t>𝑝</m:t>
                    </m:r>
                  </m:oMath>
                </a14:m>
                <a:r>
                  <a:rPr lang="en-US" sz="2000" i="1" dirty="0">
                    <a:solidFill>
                      <a:schemeClr val="bg2">
                        <a:lumMod val="75000"/>
                        <a:lumOff val="25000"/>
                      </a:schemeClr>
                    </a:solidFill>
                  </a:rPr>
                  <a:t> w</a:t>
                </a:r>
                <a:r>
                  <a:rPr lang="en-US" sz="2000" dirty="0">
                    <a:solidFill>
                      <a:schemeClr val="bg2">
                        <a:lumMod val="75000"/>
                        <a:lumOff val="25000"/>
                      </a:schemeClr>
                    </a:solidFill>
                  </a:rPr>
                  <a:t>ith Dropout – Bayesian CNN</a:t>
                </a:r>
                <a:endParaRPr lang="en-US" sz="2000" i="1" dirty="0">
                  <a:solidFill>
                    <a:schemeClr val="bg2">
                      <a:lumMod val="75000"/>
                      <a:lumOff val="25000"/>
                    </a:schemeClr>
                  </a:solidFill>
                </a:endParaRPr>
              </a:p>
            </p:txBody>
          </p:sp>
        </mc:Choice>
        <mc:Fallback xmlns="">
          <p:sp>
            <p:nvSpPr>
              <p:cNvPr id="26" name="TextBox 25">
                <a:extLst>
                  <a:ext uri="{FF2B5EF4-FFF2-40B4-BE49-F238E27FC236}">
                    <a16:creationId xmlns:a16="http://schemas.microsoft.com/office/drawing/2014/main" id="{5A74FEBE-4482-184F-89F4-AE743FEEC4C7}"/>
                  </a:ext>
                </a:extLst>
              </p:cNvPr>
              <p:cNvSpPr txBox="1">
                <a:spLocks noRot="1" noChangeAspect="1" noMove="1" noResize="1" noEditPoints="1" noAdjustHandles="1" noChangeArrowheads="1" noChangeShapeType="1" noTextEdit="1"/>
              </p:cNvSpPr>
              <p:nvPr/>
            </p:nvSpPr>
            <p:spPr>
              <a:xfrm>
                <a:off x="1395861" y="3512079"/>
                <a:ext cx="5076967" cy="400110"/>
              </a:xfrm>
              <a:prstGeom prst="rect">
                <a:avLst/>
              </a:prstGeom>
              <a:blipFill>
                <a:blip r:embed="rId5"/>
                <a:stretch>
                  <a:fillRect l="-1247" t="-6250" b="-25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5242664-C980-C545-8E47-6869FC297201}"/>
              </a:ext>
            </a:extLst>
          </p:cNvPr>
          <p:cNvSpPr txBox="1"/>
          <p:nvPr/>
        </p:nvSpPr>
        <p:spPr>
          <a:xfrm>
            <a:off x="235101" y="6290962"/>
            <a:ext cx="2497543" cy="369332"/>
          </a:xfrm>
          <a:prstGeom prst="rect">
            <a:avLst/>
          </a:prstGeom>
          <a:noFill/>
        </p:spPr>
        <p:txBody>
          <a:bodyPr wrap="none" rtlCol="0">
            <a:spAutoFit/>
          </a:bodyPr>
          <a:lstStyle/>
          <a:p>
            <a:r>
              <a:rPr lang="en-US" dirty="0">
                <a:solidFill>
                  <a:schemeClr val="bg2">
                    <a:lumMod val="75000"/>
                    <a:lumOff val="25000"/>
                  </a:schemeClr>
                </a:solidFill>
              </a:rPr>
              <a:t>See Y. Gal et al (2016)</a:t>
            </a:r>
          </a:p>
        </p:txBody>
      </p:sp>
    </p:spTree>
    <p:extLst>
      <p:ext uri="{BB962C8B-B14F-4D97-AF65-F5344CB8AC3E}">
        <p14:creationId xmlns:p14="http://schemas.microsoft.com/office/powerpoint/2010/main" val="117331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A48E-C6AD-6B49-A149-5E6BAA739AA1}"/>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FD18FB08-B636-AD49-A0A5-D809D1C22387}"/>
              </a:ext>
            </a:extLst>
          </p:cNvPr>
          <p:cNvSpPr>
            <a:spLocks noGrp="1"/>
          </p:cNvSpPr>
          <p:nvPr>
            <p:ph type="body" idx="1"/>
          </p:nvPr>
        </p:nvSpPr>
        <p:spPr>
          <a:xfrm>
            <a:off x="543188" y="3296074"/>
            <a:ext cx="4401200" cy="2603343"/>
          </a:xfrm>
        </p:spPr>
        <p:txBody>
          <a:bodyPr/>
          <a:lstStyle/>
          <a:p>
            <a:pPr>
              <a:buFont typeface="+mj-lt"/>
              <a:buAutoNum type="arabicPeriod"/>
            </a:pPr>
            <a:r>
              <a:rPr lang="en-US" sz="1800" dirty="0"/>
              <a:t>We know when the model is uncertain</a:t>
            </a:r>
          </a:p>
        </p:txBody>
      </p:sp>
      <p:sp>
        <p:nvSpPr>
          <p:cNvPr id="19" name="TextBox 18">
            <a:extLst>
              <a:ext uri="{FF2B5EF4-FFF2-40B4-BE49-F238E27FC236}">
                <a16:creationId xmlns:a16="http://schemas.microsoft.com/office/drawing/2014/main" id="{BACBC50D-806F-6447-938F-6BA9D37BAC52}"/>
              </a:ext>
            </a:extLst>
          </p:cNvPr>
          <p:cNvSpPr txBox="1"/>
          <p:nvPr/>
        </p:nvSpPr>
        <p:spPr>
          <a:xfrm rot="16200000">
            <a:off x="4744171" y="3261354"/>
            <a:ext cx="1183337" cy="400110"/>
          </a:xfrm>
          <a:prstGeom prst="rect">
            <a:avLst/>
          </a:prstGeom>
          <a:noFill/>
        </p:spPr>
        <p:txBody>
          <a:bodyPr wrap="none" rtlCol="0">
            <a:spAutoFit/>
          </a:bodyPr>
          <a:lstStyle/>
          <a:p>
            <a:r>
              <a:rPr lang="en-US" sz="2000" dirty="0">
                <a:solidFill>
                  <a:schemeClr val="bg2">
                    <a:lumMod val="75000"/>
                    <a:lumOff val="25000"/>
                  </a:schemeClr>
                </a:solidFill>
              </a:rPr>
              <a:t>Samples</a:t>
            </a:r>
          </a:p>
        </p:txBody>
      </p:sp>
      <p:sp>
        <p:nvSpPr>
          <p:cNvPr id="20" name="TextBox 19">
            <a:extLst>
              <a:ext uri="{FF2B5EF4-FFF2-40B4-BE49-F238E27FC236}">
                <a16:creationId xmlns:a16="http://schemas.microsoft.com/office/drawing/2014/main" id="{891594F9-60B7-064E-A769-0A37E2C57D3C}"/>
              </a:ext>
            </a:extLst>
          </p:cNvPr>
          <p:cNvSpPr txBox="1"/>
          <p:nvPr/>
        </p:nvSpPr>
        <p:spPr>
          <a:xfrm>
            <a:off x="6138024" y="5935509"/>
            <a:ext cx="1043876" cy="400110"/>
          </a:xfrm>
          <a:prstGeom prst="rect">
            <a:avLst/>
          </a:prstGeom>
          <a:noFill/>
        </p:spPr>
        <p:txBody>
          <a:bodyPr wrap="none" rtlCol="0">
            <a:spAutoFit/>
          </a:bodyPr>
          <a:lstStyle/>
          <a:p>
            <a:r>
              <a:rPr lang="en-US" sz="2000" dirty="0">
                <a:solidFill>
                  <a:schemeClr val="bg2">
                    <a:lumMod val="75000"/>
                    <a:lumOff val="25000"/>
                  </a:schemeClr>
                </a:solidFill>
              </a:rPr>
              <a:t>p(y = c)</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0B60C03-5752-0345-9F3D-C7DF5C8DC30E}"/>
                  </a:ext>
                </a:extLst>
              </p:cNvPr>
              <p:cNvSpPr txBox="1"/>
              <p:nvPr/>
            </p:nvSpPr>
            <p:spPr>
              <a:xfrm>
                <a:off x="9930813" y="848249"/>
                <a:ext cx="2142564" cy="369332"/>
              </a:xfrm>
              <a:prstGeom prst="rect">
                <a:avLst/>
              </a:prstGeom>
              <a:noFill/>
            </p:spPr>
            <p:txBody>
              <a:bodyPr wrap="square" rtlCol="0">
                <a:spAutoFit/>
              </a:bodyPr>
              <a:lstStyle/>
              <a:p>
                <a:r>
                  <a:rPr lang="en-US" dirty="0">
                    <a:solidFill>
                      <a:schemeClr val="bg2">
                        <a:lumMod val="75000"/>
                        <a:lumOff val="25000"/>
                      </a:schemeClr>
                    </a:solidFill>
                  </a:rPr>
                  <a:t>Entropy </a:t>
                </a:r>
                <a14:m>
                  <m:oMath xmlns:m="http://schemas.openxmlformats.org/officeDocument/2006/math">
                    <m:r>
                      <a:rPr lang="en-GB" i="1">
                        <a:solidFill>
                          <a:schemeClr val="bg2">
                            <a:lumMod val="75000"/>
                            <a:lumOff val="25000"/>
                          </a:schemeClr>
                        </a:solidFill>
                        <a:latin typeface="Cambria Math" panose="02040503050406030204" pitchFamily="18" charset="0"/>
                        <a:ea typeface="Cambria Math" panose="02040503050406030204" pitchFamily="18" charset="0"/>
                      </a:rPr>
                      <m:t>ℍ</m:t>
                    </m:r>
                  </m:oMath>
                </a14:m>
                <a:endParaRPr lang="en-US" dirty="0">
                  <a:solidFill>
                    <a:schemeClr val="bg2">
                      <a:lumMod val="75000"/>
                      <a:lumOff val="25000"/>
                    </a:schemeClr>
                  </a:solidFill>
                </a:endParaRPr>
              </a:p>
            </p:txBody>
          </p:sp>
        </mc:Choice>
        <mc:Fallback xmlns="">
          <p:sp>
            <p:nvSpPr>
              <p:cNvPr id="21" name="TextBox 20">
                <a:extLst>
                  <a:ext uri="{FF2B5EF4-FFF2-40B4-BE49-F238E27FC236}">
                    <a16:creationId xmlns:a16="http://schemas.microsoft.com/office/drawing/2014/main" id="{A0B60C03-5752-0345-9F3D-C7DF5C8DC30E}"/>
                  </a:ext>
                </a:extLst>
              </p:cNvPr>
              <p:cNvSpPr txBox="1">
                <a:spLocks noRot="1" noChangeAspect="1" noMove="1" noResize="1" noEditPoints="1" noAdjustHandles="1" noChangeArrowheads="1" noChangeShapeType="1" noTextEdit="1"/>
              </p:cNvSpPr>
              <p:nvPr/>
            </p:nvSpPr>
            <p:spPr>
              <a:xfrm>
                <a:off x="9930813" y="848249"/>
                <a:ext cx="2142564" cy="369332"/>
              </a:xfrm>
              <a:prstGeom prst="rect">
                <a:avLst/>
              </a:prstGeom>
              <a:blipFill>
                <a:blip r:embed="rId3"/>
                <a:stretch>
                  <a:fillRect l="-1765" t="-6667" b="-23333"/>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45DE764F-9028-9148-8522-B4F28BD09BE8}"/>
              </a:ext>
            </a:extLst>
          </p:cNvPr>
          <p:cNvCxnSpPr>
            <a:cxnSpLocks/>
          </p:cNvCxnSpPr>
          <p:nvPr/>
        </p:nvCxnSpPr>
        <p:spPr>
          <a:xfrm>
            <a:off x="10482143" y="1173011"/>
            <a:ext cx="1" cy="275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9BFA2339-72A0-2649-98B5-CBAC3FF5D2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32" b="40696"/>
          <a:stretch/>
        </p:blipFill>
        <p:spPr bwMode="auto">
          <a:xfrm>
            <a:off x="5504625" y="1614067"/>
            <a:ext cx="2310677" cy="42283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A2AE93EA-B7F0-3F45-98A7-72D5001030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141" b="21191"/>
          <a:stretch/>
        </p:blipFill>
        <p:spPr bwMode="auto">
          <a:xfrm>
            <a:off x="8551933" y="1596509"/>
            <a:ext cx="2310677" cy="42279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959CE9-916A-2541-845E-1B4B0FFDA63E}"/>
              </a:ext>
            </a:extLst>
          </p:cNvPr>
          <p:cNvSpPr txBox="1"/>
          <p:nvPr/>
        </p:nvSpPr>
        <p:spPr>
          <a:xfrm>
            <a:off x="5786967" y="1090846"/>
            <a:ext cx="1745991" cy="523220"/>
          </a:xfrm>
          <a:prstGeom prst="rect">
            <a:avLst/>
          </a:prstGeom>
          <a:noFill/>
        </p:spPr>
        <p:txBody>
          <a:bodyPr wrap="none" rtlCol="0">
            <a:spAutoFit/>
          </a:bodyPr>
          <a:lstStyle/>
          <a:p>
            <a:r>
              <a:rPr lang="en-US" sz="2800" dirty="0">
                <a:solidFill>
                  <a:schemeClr val="bg2">
                    <a:lumMod val="75000"/>
                    <a:lumOff val="25000"/>
                  </a:schemeClr>
                </a:solidFill>
              </a:rPr>
              <a:t>Untrained</a:t>
            </a:r>
          </a:p>
        </p:txBody>
      </p:sp>
      <p:sp>
        <p:nvSpPr>
          <p:cNvPr id="12" name="TextBox 11">
            <a:extLst>
              <a:ext uri="{FF2B5EF4-FFF2-40B4-BE49-F238E27FC236}">
                <a16:creationId xmlns:a16="http://schemas.microsoft.com/office/drawing/2014/main" id="{AA04FC7E-2100-A245-A8EB-FAA60B143ECC}"/>
              </a:ext>
            </a:extLst>
          </p:cNvPr>
          <p:cNvSpPr txBox="1"/>
          <p:nvPr/>
        </p:nvSpPr>
        <p:spPr>
          <a:xfrm>
            <a:off x="9089326" y="1090846"/>
            <a:ext cx="1392817" cy="523220"/>
          </a:xfrm>
          <a:prstGeom prst="rect">
            <a:avLst/>
          </a:prstGeom>
          <a:noFill/>
        </p:spPr>
        <p:txBody>
          <a:bodyPr wrap="none" rtlCol="0">
            <a:spAutoFit/>
          </a:bodyPr>
          <a:lstStyle/>
          <a:p>
            <a:r>
              <a:rPr lang="en-US" sz="2800" dirty="0">
                <a:solidFill>
                  <a:schemeClr val="bg2">
                    <a:lumMod val="75000"/>
                    <a:lumOff val="25000"/>
                  </a:schemeClr>
                </a:solidFill>
              </a:rPr>
              <a:t>Trained</a:t>
            </a:r>
          </a:p>
        </p:txBody>
      </p:sp>
      <p:sp>
        <p:nvSpPr>
          <p:cNvPr id="13" name="TextBox 12">
            <a:extLst>
              <a:ext uri="{FF2B5EF4-FFF2-40B4-BE49-F238E27FC236}">
                <a16:creationId xmlns:a16="http://schemas.microsoft.com/office/drawing/2014/main" id="{9455E061-B75C-E24C-9172-5781234F19DF}"/>
              </a:ext>
            </a:extLst>
          </p:cNvPr>
          <p:cNvSpPr txBox="1"/>
          <p:nvPr/>
        </p:nvSpPr>
        <p:spPr>
          <a:xfrm>
            <a:off x="9147233" y="5935509"/>
            <a:ext cx="1043876" cy="400110"/>
          </a:xfrm>
          <a:prstGeom prst="rect">
            <a:avLst/>
          </a:prstGeom>
          <a:noFill/>
        </p:spPr>
        <p:txBody>
          <a:bodyPr wrap="none" rtlCol="0">
            <a:spAutoFit/>
          </a:bodyPr>
          <a:lstStyle/>
          <a:p>
            <a:r>
              <a:rPr lang="en-US" sz="2000" dirty="0">
                <a:solidFill>
                  <a:schemeClr val="bg2">
                    <a:lumMod val="75000"/>
                    <a:lumOff val="25000"/>
                  </a:schemeClr>
                </a:solidFill>
              </a:rPr>
              <a:t>p(y = c)</a:t>
            </a:r>
          </a:p>
        </p:txBody>
      </p:sp>
      <p:sp>
        <p:nvSpPr>
          <p:cNvPr id="4" name="Rectangle 3">
            <a:extLst>
              <a:ext uri="{FF2B5EF4-FFF2-40B4-BE49-F238E27FC236}">
                <a16:creationId xmlns:a16="http://schemas.microsoft.com/office/drawing/2014/main" id="{84ED1CC4-4CA9-0B42-9654-9E1CB1416CCA}"/>
              </a:ext>
            </a:extLst>
          </p:cNvPr>
          <p:cNvSpPr/>
          <p:nvPr/>
        </p:nvSpPr>
        <p:spPr>
          <a:xfrm>
            <a:off x="8625468" y="5802992"/>
            <a:ext cx="111512" cy="9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DF1B6ED-B374-F148-9F12-060E6C70C750}"/>
              </a:ext>
            </a:extLst>
          </p:cNvPr>
          <p:cNvSpPr txBox="1"/>
          <p:nvPr/>
        </p:nvSpPr>
        <p:spPr>
          <a:xfrm rot="16200000">
            <a:off x="7760210" y="3261355"/>
            <a:ext cx="1183337" cy="400110"/>
          </a:xfrm>
          <a:prstGeom prst="rect">
            <a:avLst/>
          </a:prstGeom>
          <a:noFill/>
        </p:spPr>
        <p:txBody>
          <a:bodyPr wrap="none" rtlCol="0">
            <a:spAutoFit/>
          </a:bodyPr>
          <a:lstStyle/>
          <a:p>
            <a:r>
              <a:rPr lang="en-US" sz="2000" dirty="0">
                <a:solidFill>
                  <a:schemeClr val="bg2">
                    <a:lumMod val="75000"/>
                    <a:lumOff val="25000"/>
                  </a:schemeClr>
                </a:solidFill>
              </a:rPr>
              <a:t>Samples</a:t>
            </a:r>
          </a:p>
        </p:txBody>
      </p:sp>
    </p:spTree>
    <p:extLst>
      <p:ext uri="{BB962C8B-B14F-4D97-AF65-F5344CB8AC3E}">
        <p14:creationId xmlns:p14="http://schemas.microsoft.com/office/powerpoint/2010/main" val="2877664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A48E-C6AD-6B49-A149-5E6BAA739AA1}"/>
              </a:ext>
            </a:extLst>
          </p:cNvPr>
          <p:cNvSpPr>
            <a:spLocks noGrp="1"/>
          </p:cNvSpPr>
          <p:nvPr>
            <p:ph type="title"/>
          </p:nvPr>
        </p:nvSpPr>
        <p:spPr/>
        <p:txBody>
          <a:bodyPr/>
          <a:lstStyle/>
          <a:p>
            <a:r>
              <a:rPr lang="en-US" dirty="0"/>
              <a:t>Results</a:t>
            </a:r>
          </a:p>
        </p:txBody>
      </p:sp>
      <p:sp>
        <p:nvSpPr>
          <p:cNvPr id="3" name="Text Placeholder 2">
            <a:extLst>
              <a:ext uri="{FF2B5EF4-FFF2-40B4-BE49-F238E27FC236}">
                <a16:creationId xmlns:a16="http://schemas.microsoft.com/office/drawing/2014/main" id="{FD18FB08-B636-AD49-A0A5-D809D1C22387}"/>
              </a:ext>
            </a:extLst>
          </p:cNvPr>
          <p:cNvSpPr>
            <a:spLocks noGrp="1"/>
          </p:cNvSpPr>
          <p:nvPr>
            <p:ph type="body" idx="1"/>
          </p:nvPr>
        </p:nvSpPr>
        <p:spPr>
          <a:xfrm>
            <a:off x="543188" y="3296074"/>
            <a:ext cx="4401200" cy="2603343"/>
          </a:xfrm>
        </p:spPr>
        <p:txBody>
          <a:bodyPr/>
          <a:lstStyle/>
          <a:p>
            <a:pPr>
              <a:buFont typeface="+mj-lt"/>
              <a:buAutoNum type="arabicPeriod"/>
            </a:pPr>
            <a:r>
              <a:rPr lang="en-US" sz="1800" dirty="0"/>
              <a:t>We know when the model is uncertain</a:t>
            </a:r>
          </a:p>
          <a:p>
            <a:pPr>
              <a:buFont typeface="+mj-lt"/>
              <a:buAutoNum type="arabicPeriod"/>
            </a:pPr>
            <a:endParaRPr lang="en-US" sz="1800" dirty="0"/>
          </a:p>
          <a:p>
            <a:pPr>
              <a:buFont typeface="+mj-lt"/>
              <a:buAutoNum type="arabicPeriod"/>
            </a:pPr>
            <a:r>
              <a:rPr lang="en-US" sz="1800" dirty="0"/>
              <a:t>The model is more likely to be wrong on uncertain images</a:t>
            </a:r>
          </a:p>
        </p:txBody>
      </p:sp>
      <p:pic>
        <p:nvPicPr>
          <p:cNvPr id="1026" name="Picture 2" descr="data:image/png;base64,iVBORw0KGgoAAAANSUhEUgAAAYUAAAESCAYAAAASQMmzAAAABHNCSVQICAgIfAhkiAAAAAlwSFlzAAALEgAACxIB0t1+/AAAADl0RVh0U29mdHdhcmUAbWF0cGxvdGxpYiB2ZXJzaW9uIDIuMi4yLCBodHRwOi8vbWF0cGxvdGxpYi5vcmcvhp/UCwAAIABJREFUeJzs3Xd4VFX+x/H3mUkjBQKEUBJCAiR0AiGU0It0RFBAkWYBRAVkLWtZdVl0XQsKq4L0FemCgEhTEaW3AKGHhJCQQu89JJnz++MO/CIGMklm5s5Mzut55plk5ib3MxHnO/eee75HSClRFEVRFACD3gEURVEUx6GKgqIoinKPKgqKoijKPaooKIqiKPeooqAoiqLco4qCoiiKco8qCoqiKMo9qigoiqIo96iioCiKotyjioKiKIpyjyoKiqIoyj1uegfIjxDCE2gMnAJydI6jKIriLIxARWCXlDLT0h9y+KKAVhA26R1CURTFSbUCNlu6sTMUhVMAmzZtIjg4WO8siqIoTiE9PZ1WrVqB+T3UUs5QFHIAgoODCQ0N1TmKoiiK0ynQaXc10KwoiqLco4qCoiiKco8znD56IJPJRHp6Ojdu3NA7ikvy8fEhODgYg0F9dlCU4sKpi8L58+cRQlCjRg31xmVlJpOJjIwMzp8/T2BgoN5xFEWxE6d+J718+TLly5dXBcEGDAYD5cuX58qVK3pHURTFjpz63TQnJwd3d3e9Y7gsd3d3srOz9Y6hOCqTCaTUO4ViZU59+ghACKF3BJel/rbKPZnX4MQ2SNkIp/bBxWS4kg6Yi4JfJajUAIKjIfJpKFlR17hK4Tl9UXAkWVlZfPDBByxcuBAvLy+MRiPt27fn448/tvsRTVxcHAkJCfTr18+u+1VcyO2rEL8SDi2DpN/BlAVGD6hQD6o0B/8QMLiBKRsunYBTcXB0Nfz+EdR6FNq8BYE19X4VSgGpomBFzz77LLdu3WL37t34+fmRnZ3NrFmzyMzMtKgoZGdn4+bmlu9jloiLi2PlypWqKCgFYzJByiaImweHV0D2LShVGZq+AOGdoHITcC/x4J+/eBx2zYQ9cyB+FbR/F2JGgsFov9egFImQDn5OUAgRCiQnJyf/ZUbzkSNHqFWrlg6p/ioxMZEGDRqQnp5O6dKl//RcTk4Ob775JmvXrgWgS5cufPLJJxiNRp555hnc3Nw4evQo165dIy4uDiEE//znP1m1ahVdunThgw8+4JNPPuGHH34gOzuboKAgpk+fToUKFbhz5w7vvPMOa9euxWg0UrVqVWbMmEHDhg25evUqoaGhtG7dmi+//LJQr8uR/saKDV0/pxWCPbO1N3bPUlDvCe1UUHA0FPRU4vVzsHKMdqQR2gqemgdepWyTXclTSkoKYWFhAGFSyhRLf85ljhT+9dMhDp+8apPfXbtSSf75aJ2HbrN3717Cw8P/UhAApk2bRlxcHHv27AGga9euTJs2jRdffBHQPtVv2LABHx+fez9TokQJdu3aBcDcuXNJSkpi+/btGAwGvvnmG1577TXmzZvHf/7zH44fP86ePXvw8PDg/PnzlC1blnHjxrFy5UqWLFlirT+D4mqk1I4Kdn+rHRWYsiAkRjvtU7vnw48I8uNbDp6cC3Hz4afRMLsnDFoG3mWsFl+xDZcpCo5s3bp1PPPMM3h4eADaaaZly5bdKwp9+vT5U0EAGDJkyL2vV6xYQWxsLFFRUYB2SqlUKe1T18qVK/n888/v/e6AgACbvx7FyV0/q71Z7/kOLiZpn+AbD4VGz1h3DEAIaDgAfAJg0SD4tjsMWQk+Za23D8XqXKYo5PdJ3tYaNmxIYmIily5dyvNo4WF8fX0f+piUknfffZfnnnuuyDmVYsqUA8d+004PJazVBodDYqDN36H2Y0U7KshPRGcY8D3M6wdLnoGBy8DoMm89Lsep5yk4kvDwcHr27MkLL7zAtWvXAG0sYcaMGbRt25bZs2eTlZVFVlYWs2fPpmPHjhb/7p49ezJ58mQuXboEQGZmJvv27QOgR48eTJw4kTt37gDaLG+AkiVLqolnClxOhfUfwoS6ML8vpG6HZi/Cy7vgubUQ+ZRtC8JdVdtCjwmQvBHW/dP2+1MKzaKiIISIEEJsE0IkmO/D89imkxAiVgiRKYQYf99z7wkhDgkh9gshdgshOlvrBTiS2bNnEx4eTqNGjahbty716tUjPj6e4cOHU79+fRo2bEjDhg2pX78+w4YNs/j3Dho0iAEDBtCmTRvq169Po0aN2LJlCwBvvfUWoaGhNGjQgAYNGjBixAgAOnTowI0bN4iMjGT06NE2eb2KgzKZIOEXmNsHJtaHjeOhfB3oNwdePQKdPoRyEfbP1XAANB4G276Ggz/Yf/+KRSy6+kgIsR6YJaWcK4QYCDwnpWx/3zbVAV+gD+AlpXw913OdgU1SyptCiEhgA1BRSnnLgn2H4gRXH7kq9Td2ItmZ2hVE2ybBhWPgWx6ihkDUYPCvrHc6TfYdmN0DzsVrRyt+5fVO5LIKe/VRvkcKQohAIApYYH5oARAlhCiXezsp5TEpZRzwl74IUsqfpZQ3zd/uBwSgRpsUxRqy78DO6fBlQ1j5N/D0g8dnwJiD0P4fjlMQANw84LFJkHUb1vxd7zRKHiwZ7akMZEgpcwCklDlCiJPmx88VYp+DgSQpZfr9Twgh/AH/+x5Wa3AqyoMk/AI/v60dGVRuBo99DVXbFXxegT0FhEObN7SxjqNroEZXvRMpudj1EgAhRBvgA+BBo6xjADUKpSj5yT05rGx1ePp7bcaxIxeD3Jq/AgeXwqrXtMltnn+9Ak/RhyUDzWlAkBDCCGC+r2R+3GJCiBhgLtBLSnn0AZtNBMLuu7UqyH4UxeXFr4LJzSDxF3hkLLy4Tbvs01kKAminkXpMhKsZsP0bvdMoueR7pCClPCuEiAP6o72p9wf2SiktPnUkhGgMLAL6SCn3PGRfl4HL9/2spbtRFNdmMsHv/4ZN46FCfej9E5SvrXeqwgtpCjV7wJb/QvRzalKbg7B0nsIIYJQQIgEYZf4eIcRqIUS0+euWQoh04FXgBSFEeq5LTycDJYCpQog4862eVV+JoriyzOuwaIBWEBoOgqHrnLsg3NX+Pci6AZu/0DuJYmbRmIKUMh5omsfj3XJ9vZkHDApLKRsXNqCiFHu3r2hzDjJ2Q9dPoclw5zpV9DCBNbWmezunQdMRjnWlVDGlZjRbUWhoKAcPHtQ7hsWWL1/Ozp079Y6hPMytS/BdLzi5F/p+q7WwdpWCcFe7twGhHQUpulNFwcnktTxmTk5OoX6XKgoO7s4NmNMbzhzUOo7W7ql3ItsoFQwN+kPcAq1Zn6Ir1+lKteYtOH3ANr+7Qj3o+rHFm7dt25bGjRuzbds2Tp48Sb9+/fj4Y+3nMzIyGD16NImJiQD079+ft99+mzNnzjBixAiSkpKQUvLGG28wePBgQDsCeeqpp1i/fj316tVj0KBBjB49mkaNGrF3714+/PBDWrduzauvvsr+/fu5ffs27dq144svvsBoNOa5z6ioKFasWMG6deuYMWMGr7766r39KQ4gJxsWP6stffnUfKjRRe9EthUzCnbPhh1TocN7eqcp1lynKDiY1NRUNm7cyLVr16hWrRrPP/884eHhDBw4kG7duvHDD1rvl7sN7EaPHk3dunVZtmwZp06dolGjRkRFRVG3bl0Arl69eu9T/R9//MGhQ4eYOnUqMTExAAwdOpQ2bdowY8YMTCYTAwYMYNasWQwbNizPfQYEBNCzZ0+io6MZOXKkvf88ysNICWvegMSftSZyxWFyV0B1qNkdds2Aln9T8xZ05DpFoQCf5O2hb9++GAwGSpUqRa1atUhKSqJixYps3bqVX3/99d52d9c/WLduHZ9//jkAFStWpFu3bvz+++/3isL9n+LDw8PvFQTQ1lzYuXPnvd9x8+ZNgoODuX79+gP3qTio2JkQO0t7c4wuRu3SW7yiTcbbO0fr5KrownWKgoPx8vK697XRaMxzLKAg7l9z4f7vpZQsX76cqlWr/unx69evF2m/ip1l7IG1b2uzk9u/r3ca+6rcRFvjYdtk7Qorta6zLtRAsx35+vrSvHlzJkyYcO+xu6ePHnnkEaZPnw7A6dOnWb16Ne3bt8/z9+SlZ8+efPzxx/cGnc+fP09ycvJD96nWXHAwty7B4iHgEwi9p4KhGP7v2exFuJIKib/mv61iE8XwX52+5s6dy5YtW6hbty6RkZHMnDkTgC+//JJ9+/ZRv359OnbsyMcff0ydOpavJjdx4kSMRiORkZHUq1ePLl26kJGR8dB9Dho0iPnz59OgQQO+++47679YpWB+GgNXT2qXnhbXtYxrdNNafsfO0jtJsWXRegp6Uusp6Ev9je3k4FJY8qw2w7f16/lv78rWf6gtDDRmP/iH6J3GadlsPQVFUWzs+lmtW2ilKGgxRu80+osaok3Q26OOXvWgioKi6G3Vq3DnOvT6Ri1oD1qri/BOWlHIydI7TbHj9EXB0U9/OTP1t7WDo2vgyE/Q9m2tD5CiiX4Orp/R/j6KXTl1UTAajWRlqU8StpKVlYWbm/rkajNZt7QlKcvVhOaj9E7jWKo/Ar4VYN+C/LdVrMqpi4K/vz9nzpzBZDLpHcXlmEwmzpw5Q6lSpfSO4ro2T4DLqdBtPBjd9U7jWAxGqN9PW0joxnm90xQrTv0xMCAggPT0dI4efdBCbkpR+Pj4qNnPtnLxOGyeCPX6QphaXDBPkf1h65dw8AetO6xiF05dFAwGAyEh6pI1xQn9+r52dNDxA72TOK7ytbUV5vYtUEXBjpz69JGiOKUT27TB5RavQMmKeqdxbJH9tbUkzsbrnaTYUEVBUexJSvj1PfCrCDEv653G8dXrC8KoBpztSBUFRbGnw8shfRe0+wd4+OidxvH5ltOuRDqwBNQFJXahioKi2EtOFvw2DgJrQ4On9U7jPOo+DlfTtWKq2JwqCopiL/sWaFcddXhftYUuiBrdwOgJh5bpnaRYcOqrjxT7uXTjDtuPXyDlwk1SL97k/PVMvD2M+Hq6UdbHg/rB/kRVKU0ZHw+9ozqm7EzY8CkENYIIF19a09q8SkJ4R+3UW+ePimdLcTtSRUF5oNtZOfy07yQr959iy7HzZJu0thdlfDwI9PPkVlYO129nc+nmHcxPER7oS6+GQfRuGEQl/xI6pncwe76DK2nw6H+1Zm9KwdTpra3KlroNQlvoncalqaKg/IXJJFmx7ySf/XyUjMu3CC5dgudbhdG5TgXCA33x8/rz7Ntbd3LYn36ZPamX+T3+LJ/9fJTxvxyldXg5RravTuPQYro2wF1Zt7RW0CHNoZrlCycpuUR0AbcScGipKgo2ZlFREEJEALOBssAFYLCUMvG+bToBHwH1gK+klK/nes4IfAl0ASTwsZRyhlVegWJV8aev8sbi/RzIuEKdSiX55In6tKheFvGQT7clPIw0rVqWplXL8mLbaqReuMmSPenM33GCvlO20bJ6AH/rGE6jKsW0OOz5Dq6fhj4z1VFCYXn6QkQnOPwjdPlEdZO1IUtPzk0BJkkpI4BJwNQ8tjkODAU+y+O5AUB1IByIAcaaF89RHMjyvRn0mrSF01dvM+HJSH4a2ZKW4QEPLQh5CSnrzasdI9j09/b8o1st4k9f5YlvtvHq93Gcu5Zpo/QOKjtTa2dRpQWEttQ7jXOr8zjcOAepW/VO4tLyLQpCiEAgCrg7e2QBECWEKJd7OynlMSllHJDXCvVPAtOllCYp5TlgOdC3SMkVq8nKMfH+jwcZsyiOyGB/Vo1uSe+GwRgMRftUW8LDyLDWVdn493a83K4aP+07SfvP/2Du9hPFpy133Hy4dlKtpmYN4R3BzQuOrNQ7iUuz5EihMpAhpcwBMN+fND9uqRDgRK7vU/P6eSGEvxAiNPcNCC7AfpQCysoxMWr+Xr7bdoLhrasyb2hTAv28rLoPbw833uhckzWvtKZeUCneXX6QwbN2cubqbavux+HkZMHmLyAoGqq20zuN8/PwgWodtBYhaiKbzTjatV1jgOT7bpt0TeTC7haEtYdO889Ha/NOt1q4GW33T6J6oC/zhjblw151iU25RKcJG1m1/5TN9qe7A4u11tit31BjCdZS61HtyOvkXr2TuCxL3gHSgCDzYPHdQeNK5sctlQpUyfV9yAN+fiIQdt9N9RW2gewcE6MXaAXh/R61ebZFmF32K4RgYLMqrBrdktAAH16ev4d3lx/gdlaOXfZvNyYTbPoCKtSDiM56p3EdEZ3B4AbxP+mdxGXlWxSklGeBOKC/+aH+wF7z2IClFgPDhBAG81hEL2BJHvu6LKVMyX0D0guwH8VCH646wpqDp3m3ey2ea2mfgpBb1XK+LBkRw/DWVZm7PZU+U7Zy4sINu+ewmaOr4EIitHxVHSVYk3cZbcD+8AqtuaBidZaeKxgBjBJCJACjzN8jhFgthIg2f91SCJEOvAq8IIRIF0Lc/Yg0B+3qpERgOzBOSplsxdehFMD3u9L4dmsKQ1uGMbRVVd1yuBsNvNOtFtMHR5N64SaPfrWZP46e1S2P1UiprapWOgxqP6Z3GtdT61G4mATnVDttW7CoKEgp46WUTaWUEeb7o+bHu0kpY81fb5ZSBkspS0op/cxf/2x+LkdK+aKUspr5Ns12L0l5mN0nLvHu8oO0Cg/gra6OsVB8x9rlWTW6FUGlvXn2211M/uOYc1+dlLIJMnZr6yWoHkfWV7MHILQBZ8XqHG2gWbGhs9duM2Lubir6e/FV/4Y2HVQuqMplvPnhxRi616vIp2uPMnL+Xm7dcdJxhs0TwLe8tkCMYn1+FSA4Go6u1juJS3KcdwXFpqSUvPXDAa7eymL64Gj8vR2vcZ23hxtf9W/IW11rsvrgKfpO3cqpK7f0jlUwp/ZB0npo9iK4W/fSXiWXGl21K5CuntQ7ictRRaGYWLgrjfXxZ3m7a00iyvvpHeeBhBCMaFONGYOjSTl/k55fbyEu7bLesSy39Svw8IPo5/RO4tpqdNPuE9bqm8MFqaJQDKReuMkHKw/TonpZBseE6h3HIh1qlWfpS83xcjfw5NRtrNjnBJ8IL6fCwaXQaAh4ldI7jWsrVxNKh8LRNXoncTmqKLi4HJPktcVxGA2Cz/pEFrl1hT1FlPfjx5dbEhnsz+gFe5m4LsGxB6C3TdYuP232ot5JXJ8Q2tHC8Q1wx4UuZXYAqii4uPk7U9mVcomxj9ZxyvUNyvh4MGdoE56ICmbiukRGL4xzzIluty5p3VDr9oFSqjOLXdToCjmZkPS73klciioKLuzC9Uw+WxtP82pleTwqSO84hebpZmR83/q82aUmP+07yVPTtnP2moP1Tdo1E7JuQPNReicpPkJitNN06hSSVami4MI+WRvPzTs5jHusToHbXzsaIQQvtq3GlIGNOHr6Gr2+3sLhk1f1jqXJzoQdU7VmbRXq6p2m+DC6Q3gnbbDZ5IBHj05KFQUXtfvEJb6PTef5VmFUD3Tcq40KqkvdCiweEYNJQp8pW/n50Gm9I8H+7+HGWWgxWu8kxU9EF7h5HjL26J3EZaii4IJyTJL3lh+kYikvRrcP1zuO1dUNKsWKkS0IL+/HC3N2M+l3HWdAm0zaZagV6kFYG30yFGfV2oMwqktTrUgVBRf0w+50Dp+6yj+618LH0zWXLQws6cWi4c3o1aASn/18lNEL4/SZAX1sHZw/Cs1Hq8Z3evAuA5WbQuLPeidxGaoouJjbWTl88WsCDSr7071eRb3j2JSXu5EJTzbg711qsHL/SfpM2Ur6pZv2DbH1SygZBHV623e/yv+L6AynD8CVDL2TuARVFFzM7K0pnL56m7e61nT6wWVLCCF4qW11Zg7ROq32/HoL25Iu2GfnGXu05nfNXtQGPRV9RHTR7hN/0TeHi1BFwYVcuZnFpN+P0a5GOZpVLat3HLtqX7M8y0e2wN/bnYEzdzB943HbjzNs/Qo8S0LUENvuR3m4cjXAPwQS1Ckka1BFwYVM3nCMa5nZ/L2LY7TEtrdq5Xz58eUWPFIrkH+vPsLIBXu5kZltm51dOgGHl0OjZ8CrpG32oVhGCO1oIXkDZDlZA0UHpIqCizhz9Tbfbkmhd8MgalUsvm9Sfl7uTBnYiDe71GTNgVM8NmkLCWeuWX9H2yeDMKiWFo4ivDNk3YSUzXoncXqqKLiIKRuSyDZJxnSI0DuK7u5OdJv7fFMu38zisa+3sGS3FVd1vXkR9syBen2hZCXr/V6l8EJbgru3GlewAlUUXMDZa7eZvyOVxxsGEVLWW+84DqN59QBWv9KSyMqleH3xPl5fvM86p5NiVUsLh+Pupc0TSfxFrd1cRKoouIDpG4+TlWPi5XbV9Y7icAL9vJg3tBmj21fnhz3p9PhqMwczrhT+F2bdgu1ToHpHKF/HekGVogvvCJdS4MIxvZM4NVUUnNz565nM3Z5KrwZBhAb46B3HIRkNglc71WD+0GbcupND78lbmLYxCZOpEJ8o4+ZrbRVajrF+UKVowjtq9+oUUpGoouDkZmxK5nZ2Di+po4R8xVQry5pXWtGuRiAfrY7n6RnbybhcgKtVTDnaZahBjaBKC9sFVQrHPwTK1VKXphaRKgpO7PLNO8zZlkKP+pWoHuirdxynUNrHg6mDGvHpE/U5kH6FLhM3snRPumVzGo6sgEvJ0OIV1dLCUYV3hBNbIdMGV5wVE6ooOLG5209w404OL7WtpncUpyKEoF/jyqx5pTU1yvvx6vf7GD5n98PXaJASNk+EMtWgZg/7hVUKJrwTmLK0FdmUQlFFwUndzsrh260naBNRrljPSyiKkLLeLHohhne712JDwjk6TdjI8r0ZeR81JK2HU3HaUYLBaP+wimVCmoGHnxpXKAKLioIQIkIIsU0IkWC+/0s/ZiGEUQgxSQiRJIQ4JoQYmuu5QCHEKiHEfiHEESHEZCGEa7bvtJNlezM4fz2TF1pX1TuKUzMaBENbVWX16FaEBfgwZlEcz8+O5eT9Yw2bJ4BfRYh8Sp+gimWM7lCtHST+qi5NLSRLjxSmAJOklBHAJGBqHtsMAKoD4UAMMFYIEWp+7h3giJSyPlAfaAQ8XvjYxZvJJJm+6Th1g0oSU6149TiyleqBviwZ0Zx3u9dia9J5Ok3YyJztJ7QrlNJ2ao3vYkaCm6feUZX8hHeCayfhzCG9kzilfIuCECIQiAIWmB9aAEQJIcrdt+mTwHQppUlKeQ5YDvQ1PycBPyGEAfAEPIC/9LkVQvgLIUJz3wC1Cvp91h05w/FzNxjeulqx6IRqL3ePGn4Z04bIyqV4b/lB+k7dxvV1n0KJ0lqfI8XxVX9Euz/2q745nJQlRwqVgQwpZQ6A+f6k+fHcQoATub5PzbXNB0AEcAo4DfwspdySx77GAMn33TZZ9EqKkWkbjxNcugTd6lbQO4pLCinrzdznm/J530gMZw/he+JXtpTtwy1RQu9oiiVKVtRWwktURaEw7DXQ3BfYD1QEgoDWQog+eWw3EQi779bKThmdQlzaZWJPXOK5FmG4GdV1ArYihOCJRsHMjdjEbYM3Lx5rTKeJG/jj6Fm9oymWCO8Eqdvh1mW9kzgdS95V0oAgIYQRtAFloJL58dxSgSq5vg/Jtc0oYJ751NIV4Eeg3f07klJellKm5L4BVuxk5vy+3ZKMr6cbfaPVWTWbO3cUz6Mr8Go+ginDOuBuNPDM/3bx0rzdnLqiWjQ7tPBOIHPg+O96J3E6+RYFKeVZIA7ob36oP7DXPG6Q22JgmBDCYB5v6AUsMT+XDHQBEEJ4AI8AB4sev3g5e/U2qw6com90MH5eaqUvm9s4Xuu8GTOS5tUCWPNKK17vFMFvR87S4fMN93pOKQ4oKBq8SkHiOr2TOB1Lzz+MAEYJIRLQPvWPABBCrBZCRJu3mQMcBxKB7cA4KWWy+bkxQCshxAG0ApMATLfOSyg+5u5IJdskGRITqncU13chCQ4ugcbPgY92hZenm5GR7cNZ92obmlUty79XH6HHl5vZlXJR57DKXxjdoFoHbbDZpAp3QVg0V0BKGQ80zePxbrm+zgHyXHFESpkEdCxkRgXIzM5h/o4TtK8RqBrf2cPG8WD0gJi/tseuXMabmUOi+eXwGcb9dJi+U7bxRFQwb3erSYCvumTVYYR3gkNL4fR+qNRA7zROQ41UOomV+05x/vodnmkRqncU13c+EfYvhMZDwa98npsIIehcpwK/vtqal9pWY8W+DNqP/4M520+QU5juq4r1qUtTC0UVBScgpeTbrSlUD/SlZfUAveO4vg2fgJsXtMi/Pba3hxt/71KTNa+0pm6QNreh9+Qt7E9XV73ozrccVIqCBNXyoiBUUXACe9MucyDjCkOah6rJarZ29ggcWAJNhmtvKhaqHujLvKFN+bJ/Q05duc1jk7bw/o8HuXIry4ZhlXyFd4L0XXDjgt5JnIYqCk5g7rYT+HgY6d0wSO8oru+Pj8HDR2t8V0BCCHpGVuK319owJCaUudtP0OHzDfwY94Ame4rthXcCpNbQULGIKgoO7uKNO6w8cIrHo4Lx9VQ9BG3qZBwcXg7NXgTvMoX+NSW93Bnbsw4rRrYkyN+LVxbGMXjWTk5cuGHFsIpFKjUE7wDVNbUAVFFwcItj07iTbWJgsyr5b6wUzW//0nocNf/rFUeFUTeoFEtfasG/etZhb+plOk3YyKTfj6m5DfZkMGgDzsfWaSvnKflSRcGBmUySuTtO0CSsDDUq+Okdx7Ud36CdYmj1mjbpyUqMBsGQ5qH89lob2tcM5LOfj/LoV5vZm3rJavtQ8hHeEW5dhIw9eidxCqooOLANiedIu3hLHSXYmpTaUULJIO0yVBsoX9KLbwY2YvrgaC7fzOLxb7byr58OcSMz2yb7U3Kp1h6EARLV2s2WUEXBgc3bfoIAXw+61FHdUG3qyArI2A1t3wJ323ZC7Vi7PL++2pqBTavwvy0pdJ64kU2J93eMUazKuwwEN1HjChZSRcFBZVy+xfr4szzZuDIebuo/k81k34F1Y6FcTYh82i679PNy54Nedfn+hRg8jAYGzdzJm0v2c/W2unzVZiI6wal9cO203kkcnnq3cVCLdqbqmvFYAAAgAElEQVQigf5NQvSO4tpiZ8LF49DxA61fjh01CSvD6ldaMaJNNRbvTqPzhI2qNbethHfW7tXRQr5UUXBA2TkmFsWm0SaiHMGlvfWO47puXdJmL1dtqw1G6sDL3chbXWuy9KUW+Hi68cz/dvH20v1cV2MN1lW+jjZmlKDGFfKjioIDWh9/ljNXM9VRgq1tHK8twtLpQ9B5pniDyv6sHNWSF9pUZeGuNLpM3Mj242oWrtUIoU1kS/odsjP1TuPQVFFwQPN3plK+pCcdagbqHcV1nU+EHVOh4QBt6UYH4OVu5O2utVj8QgxGg6D/9O18tPoImdnq+nqriOgCWTfgRF4rASt3qaLgYNIv3WRDwjmejK6sltu0pbVva1cadfin3kn+Ijq0DGteacXTTUKYtvE4j329hfjTV/WO5fzCWmuNDlWDvIdS7zoOZtEubQXTfo0r65zEhSX8rLVTbvMm+Drm0Zi3hxv/7l2PWc9Ec/56Jj2/2sKszcmqh1JReHhDaCs1XyEfqig4kOwcE4t2pdFWDTDbTnamdpRQNlzrhOrg2tcsz9oxrWkVHsC4lYd59ttdnLumzokXWkRn7Wqz84l6J3FYqig4kPXxZzl7TQ0w29TWr+BiEnT5GNw89E5jkQBfT2YMiWbcY3XYlnSBrv/dyIYENeGtUCLMl6YeXaNvDgemioIDWbgrjUA/T9qrAWbbuHRCu+KoVk8If0TvNAUihGBwTCgrRrakjI8HQ2bt5D9rjqjmegXlHwLl60LCWr2TOCxVFBzEqSu3+OPoWfpGB6sBZltZ+5bWA6fLf/ROUmg1KvixYmRLBjQNYeqG4/Sdso20izf1juVcIrpA6na4eVHvJA5Jvfs4iO93pWOS8GS0OnVkE/Gr4ehqaPsmlArWO02ReLkb+XfvekweEEXS2et0/3ITvxxS7RssVqMryBytnbbyF6ooOIAck+T72DRaVg8gpKwaYLa6zGuw+g2tv1Gzl/ROYzXd6lVk5eiWVCnrw/A5u/lg5WF1OskSlaLAJ1D7kKD8hSoKDmBT4jkyLt/iqSbqMlSbWP9vuJoOj34JRne901hVlbI+LHkxhmeahzJzczJPTdvOqSu39I7l2AwGrUHesd+0hojKn1hUFIQQEUKIbUKIBPN9eB7bGIUQk4QQSUKIY0KIofc9308IcUAIcdB8X95aL8LZLdqVRhkfDzrWVn8Sq0vfDTumQPTzENJU7zQ24elmZGzPOnz9dEPiT12l+5ebVTvu/ER0hcyrkLpV7yQOx9IjhSnAJCllBDAJmJrHNgOA6kA4EAOMFUKEAgghooGxQEcpZV2gJXClKMFdxblrmfx6+AxPRAXh6WbUO45rycmCn14BvwrwiOPNXLa2HvUrsWJUSwJ8PRg8ayeTfj+GyaQmu+WpWjswempjTcqf5FsUhBCBQBSwwPzQAiBKCFHuvk2fBKZLKU1SynPAcqCv+bm/AeOllKcBpJRXpJS3rfECnN3SPelkmyRPNlYDzFa3ZSKcOQDdxlt1iU1HVq2cL8tfbkHPyEp89vNRhs+J5cottU7DX3j4aIXh6Gpt5T3lHkuOFCoDGVLKHADz/Unz47mFACdyfZ+aa5vaQFUhxEYhxB4hxLtC/LUtpRDCXwgRmvsGOPelIg8hpWTRrjQah5ameqCv3nFcy9l42PAp1OkNtXroncauvD3cmPhkA/7Vsw5/HD1Hz683c/T0Nb1jOZ6a3eFKGpw+oHcSh2KvgWYjUB/oCLQBugKD8thuDJB8322TnTLa3c7kixw/f0MdJVibKQd+fBk8fKHrZ3qn0YUQgiHNQ1k4vBk37+TQe/IWVu0/pXcsxxLRFRAQv0rvJA7FkqKQBgQJIYygDSgDlcyP55YK5F5hPiTXNqnAEillppTyGvAj0CSPfU0Ewu67tbLspTifhbvS8PN0o3u9inpHcS3bJ0NGLHT9FHzvP8tZvESHlmHlqJbUrODHy/P38J81R8hR4wwa33JQuSkcVUUht3yLgpTyLBAH9Dc/1B/Yax43yG0xMEwIYTCPN/QClpifmw90Ehp3oAOwL499XZZSpuS+AemFeWGO7srNLFYfOMVjDStRwkMNMFvNuQT47QOo0Q3q9dE7jUMoX9KLhcNj7s2CfvbbXVy5qcYZAO0U0ukDWgsUBbD89NEIYJQQIgEYZf4eIcRq85VFAHOA40AisB0YJ6VMNj+3EDgLHEYrMIeAmVZ5BU5qeVwGmdkmnlKnjqwnJxuWj9BaJPeYqPtqao7Ew83Av3vX46Pe9diWdJ7HJm0m8YwaZ6Bmd+1eNci7Rzh6f3bzYHNycnIyoaGh+oaxEikl3b7cjEHAqtEue3bM/jZPgHVj4YmZ6ijhIWJTLjJi7h5uZ+Xw36ca0KFWMZ8fM6kp+JSDZ1bqncSqUlJSCAsLAwgzn3WxiJrRrIP96Vc4cuoqT6kW2dZz5hD8/pHWAbXuE3qncWjRoWX4aVQLQgO8GfpdLN/8kVS8F++p2QNObIUbak1sUEVBFwt3pVLC3chjDSrpHcU1ZN+BpS+Alz/0mKBOG1mgYqkSLH6hOd3rVeSTtfH8bVEct7OK6VrQtXtqDfLUgDOgioLd3cjMZkXcSbrXr0hJL9fqw6ObDR9rk9R6fgk+AXqncRolPIx81b8hr3eKYHncSZ6atp2z14rhnNIK9bV1Fg6v0DuJQ1BFwc5+2neSG3dy6K+a31lH2k5tLKHhQK0lslIgQghGtg9nysAojp6+Rq+vt3DoZDHrQCOEdtrx+B9w67LeaXSnioKdLdiVRnigL1EhpfWO4vwyr8PS4VAyGDo778I5jqBL3YosHhGDSULfKdv47cgZvSPZV+3HwJQFCT/rnUR3qijY0ZFTV9mXdpknG1cmjy4fSkH98g+4lAKPTwWvknqncXp1g0rx48gWVCvny7DvYpm1Obn4DEAHRYNfRTiiTiGpomBHi3al4WE08HiUy7Zzsp+ja2H3t9DiFajSXO80LqN8SS8WvdCMjrXLM27lYd7/8RDZxWHhHoMBaj2qrbFw54beaXSlioKd3M7KYemedDrXrUAZHw+94zi36+dgxUhtAfZ27+idxuV4e7jxzYBGvNC6KnO2n2DYd7Fcz8zWO5bt1eoJ2beK/SkkVRTsZNX+U1y9nc3Tam5C0UgJK0bB7avw+HRw89Q7kUsyGARvd6vFv3vXZWPiefpN2cbpKy5+ZVKV5uBbHg4t0zuJrlRRsJP5O1OpGuBDs6pl9I7i3PbMhoQ18MhYKF9b7zQub0DTKswcEs2JCzfoPXkL8aev6h3JdgxGbcA58RdtXe9iShUFOzh6+hq7T1yif5MQNcBcFBeSYO07ENYGmo7QO02x0bZGIItHNMckJX2/2cbWY+f1jmQ7dXpD9m1tzKqYUkXBDhbsTMXDaOCJRmqAudBysmDpMDC6Q69vtIFBxW5qVyrJ0pdaUNHfiyH/28myvS7ZvBgqNwO/SnBoqd5JdKP+z7KxW3e0AeYuaoC5aDaOh4zd8OhEKBWkd5piKci/BItHNKdRldL8bdE+pm5wwZ5JBgPU6QXH1hXbiWyqKNjYqgPmAeamaoC50NJ2wcbPILK/dniv6KZUCXdmP9eE7vUr8p818YxbeRiTqy3aU+dxyLmjrd9cDKmiYGPzd5ygajkfmoapAeZCybymnTYqGQRdP9E7jQJ4uhn56qmGPNcijP9tSWHUwr1kZrtQM73gaCgVAgd/0DuJLlRRsKHDJ6+yJ/UyT6sB5sJb+3auWcul9E6jmBkMgvd61OLtrjVZtf8Uz3/rQnMZhNDW40j6Ha6f1TuN3amiYENzd5zA081AHzXAXDhHVsLeOdDyb2rWsgMSQvBCm2qM7xvJtuMXeHr6di5cz9Q7lnXU76e10z5Y/AacVVGwkWu3s1i+N4NHIyvh760GmAvs2hn4abTW1rjt23qnUR6iT6Ngpg1qRMKZa/Sduo2My7f0jlR0gbWgQj048L3eSexOFQUbWbY3g5t3chjUrIreUZyPlPDjy1oPmidmgJsqqo6uQ63yzH2+KeeuZdLnm60cO3td70hFV6+fdsXbhSS9k9iVKgo2IKVk7vYT1AsqRWRlf73jOJ/YmXDsV+g4DsrV0DuNYqHo0DIsGh5DVo6k39RtHEh38nUZ6vUBBOwvXkcLqijYwM7kiyScuc7AZuoy1AI7nwg/vwvV2kPjYXqnUQqodqWSLBkRg7eHkaenb2dn8kW9IxVeyUoQ1hr2L9KOXosJVRRsYO6OVPy83Hg0Uq3BXCA5WdqiOe5e8NhkNWvZSYUG+LB4RAzlSnoyeNYONiSc0ztS4dV/Ei4layv8FRPq/zorO3v1NmsOnKJPo2C8Pdz0juNcNo6Hk3ugx0QoWVHvNEoRVCxVgu9fiKFqgC9DZ+9i7cHTekcqnNqPgbsPxM3VO4ndqKJgZfN2pJIjJUNiQvWO4lzSY7VZy/Wf0toMKE4vwNeTBcObUS+oFC/P38OPcRl6Ryo4T1/t3+PBZcVm8R2LioIQIkIIsU0IkWC+D89jG6MQYpIQIkkIcUwIMTSPbWoIIW4KIcZbI7yjuZNtYt6OVNpGlCM0wEfvOM7jzg3ttJFfRej2qd5pFCsqVcKdOc83pXFoacYsiuP7XWl6Ryq4BgPgzjU4XDyW6rT0SGEKMElKGQFMAqbmsc0AoDoQDsQAY4UQoXefFEIYzT+3vAh5HdrqA6c4fz2TIc1D9Y7iXH55Dy4mQe9v1KxlF+Tj6cb/nmlCq/By/P2H/czZlqJ3pIKp0hxKh0HcPL2T2EW+RUEIEQhEAQvMDy0AooQQ5e7b9ElgupTSJKU8h/bm3zfX828BK4GEIqd2UN9uTSEswIfW4ff/aZQHSlynXYIaM1K70kNxSSU8jEwf3IhHapXnvR8PMWtzst6RLCeEdrSQsgkuOlHuQrLkSKEykCGlzAEw3580P55bCHAi1/epd7cRQkQCnYEJD9uREMJfCBGa+wY4RY+IfWmXiUu7zOCYKhgMqs+RRW5e1CaplasF7d/TO41iY55uRiYPiKJr3QqMW3mYaRudaFJYg/6AKBZHCzYfaBZCuAPTgBF3C8tDjAGS77ttsm1C65i9NQUfD6Pqc2QpKWHl3+DmBa3ZnbuX3okUO/BwM/BV/4Y8GlmJj1bHM+n3Y3pHskypYKj+COydCzku0vjvASy5ZjINCBJCGKWUOeaxgUrmx3NLBaoAu8zf3z1yqAhUA1abO4X6A0IIUVJKOfy+3zER+Pa+x4Jx8MJw5uptftp/kgFNq+Dn5a53HOdwYAkcXq4dIVSM1DuNYkduRgMT+kXiZhB89vNRpJSMbP+Xa1ccT/SzsPBpSFgLtXroncZm8i0KUsqzQog4oD8w13y/1zxukNtiYJgQYilQFugFtJJSpgIBdzcSQowFfKWUr+exr8vAn5Y7coaW07O3ppBtkjzXIkzvKM7hSgasfg2Cm0CLMXqnUXTgZjQwvm8kAhj/SwImCaM7OHhhCO+sLdUZO8uli4Klp49GAKOEEAnAKPP3CCFWCyGizdvMAY4DicB2YJyU0uVHZW7eyWbejlQ6165ASFlvveM4PpMJfnxJm73cewoY1QS/4spoEHzWN5LHo4L44tcE/rsuUe9ID2d0g6jBkLReW+PDRVn0f6SUMh5omsfj3XJ9nQO8aMHvGluAfA7vh93pXLmVxdBW6ijBIrEz4fgf0GMClK2mdxpFZ0aD4LM+kQgEE9YlYBAwypGPGKIGw8ZPYfdseOSfeqexCTWjuQhMJsnMzclEVvanUZXSesdxfOcTtTkJ1R+BRs/qnUZxEEaD4NM+9Xm8YRCf/5rA1+sd+IihVJB2GmnvHMh2kQWF7qOKQhH8Fn+WlAs3GdYqzCnGPnSVkw3LXgA3T+j5tXbtt6KY3T2V1LthEON/SWDyHw58VVKTYXDjHBxapncSm1AndItg+sbjBPmXoEudCnpHcXybJ2gLlvSZpZrdKXkyGgTj+0ZikpJP1x7FzSAY3toBTzFWaw8BEbD9G62Lqot9wFFHCoUUm3KRnSkXGdoqDDej+jM+1Mm9sOFjqNsH6j6hdxrFgRkNgs/7RtK9fkU+Wh3PTEec+SwENBkOp+IgfVf+2zsZ9W5WSJP/SKK0tztPNr5/YrfyJ1m3YdkI8CkH3T7TO43iBNyMBiY+2YCudSvwwcrDfLctRe9IfxXZHzxLaUcLLkYVhUI4cuoq6+PP8myLMLVmQn5+Gwfn4uGxr8G7jN5pFCfhbjTwZf+GdKxdnvd/PMT8Hal6R/ozT1+IGgSHf9Tm3bgQVRQK4Zs/kvDxMKo1E/JzfANsnwSNh2pXHClKAbgbDXz9dEPa1SjHO8sO8H2sg7XdbjIMkLAzr6bRzksVhQJKvXCTlftP8nTTEEp5q5YWD3TrMix/CcpUg47j9E6jOClPNyPfDGxEq/AA3vxhP8v3OtCn8tKhULsXxP4Pbl/RO43VqKJQQFM2JuFmMDC0VVW9ozi2NW/CtVPw+DTwUAsOKYXn5W5k2qBomoWV5dXv41i1/5Tekf5fi9GQeRV2f6t3EqtRRaEAMi7fYnFsGn2igylfUnX1fKBDy2D/Qmj1GgRH57+9ouSjhIeRmc9E06hKaUYv3MvPhxxkzedKDSGsjTbg7CKT2VRRKIC7bX5fbldd5yQO7OoprSV2pYbQ5u96p1FciLeHG7OeaUy9oFKMnL+H9fFn9I6kafGKdlR8YLHeSaxCFQULpV+6yeLYNPpFVybIv4TecRyTlNqiOVm34fHpYFRjLop1+Xm5M/u5JtSsUJIRc/ewKfH+Zs06qNYeKtTTJmia8lsyxvGpomChSb8fQyDUUcLD7JwOSb9Bpw8gwIGbmilOrVQJd+Y834SqAT4M+y6W7ccv6BtICGj9Blw4BgeX6pvFClRRsEDaxZssjk3nycaVqaSOEvJ2Nh5+fQ+qd9QuQVUUG/L39mDe0KZULu3Nc9/uIjblor6Baj4KgbW1DqpOfrSgioIFvl5/DIMQvNTOAfuwOILsO7B0qHaV0WOTXK4XjOKYyvp6Mm9YUyqU9OKZ/+1ib+ol/cIYDNrRwvkEp2+Up4pCPhLPXGPx7jQGNAuhYil1lJCn3z+E0we07qd+5fVOoxQjgX5ezB/WjLK+HgyetZP96Zfz/yFbqd0LytWEjZ859dGCKgr5+PTno3h7uDHKGdaQ1cPxP2DLl9r6CDW75bu5olhbhVJeLBjWDH9vdwbN3MnBDJ0mkhkM2hV35+Lh4A/6ZLACVRQeIjblIr8ePsOINlUp4+OhdxzHc/Oi1uwuIBw6f6R3GqUYq+RfgvlDm+Hr6cbAmTs4fPKqPkFq99auRFr/oXZa1QmpovAAUkr+syaeQD9Pnmupltr8CylhxSi4cR6emAEean1qRV+Vy3izYFgzSrgbGTBjO/GndSgMBgN0GAuXTzjtLGdVFB7g18Nn2H3iEmMeiVCdUPMSOxPiV2rr1FaM1DuNogAQUlYrDJ5uRgZM38HR09fsH6J6BwhtpV2JlHnd/vsvIlUU8pCZncN/1sRTrZwP/aKD9Y7jeM4cgrXvaJ1Pm72sdxpF+ZPQAB8WDG+Gm1Hw9PTt9i8MQkCHf2pLdm79yr77tgJVFPIwa3MKyedv8P6jddSqave7cxOWPA9epaDXFO1wWVEcTFiADwuHx+BmFPTXozBUbqxdjbTlv3Al3b77LiL1f/R9zly9zVfrE+lYuzxtIsrpHcfxrH1Tu7ri8angq/4+iuO6WxjczYXhyCk7jzF0HAfSBOvG2ne/RaSKwn0+XhNPtknyXvfaekdxPPsWwZ7voNWrWr8XRXFwdwuDp5uB/tO32/dy1dJVtNbaBxZD2k777beILCoKQogIIcQ2IUSC+f4vF+0LIYxCiElCiCQhxDEhxNBcz70nhDgkhNgvhNgthOhszRdhLbEpF1m2N4PhraoSUlZdTfMn5xK07qchzaHtO3qnURSLhQX4sGh4DD4ebjw9fTv70uw4wa3FGPCrqK0v4iQT2iw9UpgCTJJSRgCTgLzWnxsAVAfCgRhgrBAi1PzcTqCxlLI+8BywSAjhUNOD72Sb+Meyg1Qs5aXaWdzvzg1YPATcvaDPTDCqq7EU5xJS1puFw5tRytudgTN22K9XkqcvdPwATu6B3f+zzz6LKN+iIIQIBKKABeaHFgBRQoj7Tyg/CUyXUpqklOeA5UBfACnlz1LKm+bt9gMCKGuF/FYzdUMSR89c48NeddUlqLlJqR0hnD2itcMuWUnvRIpSKJXLeLNoeAwBfp4MmrmTLcfO22fH9fpA1baw7l9wzUEWB3oIS44UKgMZUsocAPP9SfPjuYUAJ3J9n5rHNgCDgSQp5V+G5IUQ/kKI0Nw3wObXhB47e42v1h+jR/2KdKilevf8Sews2L8I2r2jXX+tKE6skn8JFr3QjJAy3jz77S7WHbbDQj1CQPcvtJXZ1r5t+/0VkV0HmoUQbYAPgP4P2GQMkHzfbZMtM5lMkrd+OIC3p5GxPevYclfOJz0W1r6ltcNu9breaRTFKgL9vFg4vBk1yvsxYu5ufozLsP1Oy1aD1q/DoaWQ8Ivt91cElhSFNCBICGEEbUAZqGR+PLdUoEqu70NybyOEiAHmAr2klEcfsK+JQNh9t1YWZCy0OdtPEHviEu92r02Ar6ctd+Vcrp2BRQO1QbLHp6n5CIpLKe3jwbxhTWlUpTRjFsXx3bYU2++0xStQrhb8NBpu6djmOx/5/p8upTwLxPH/n+77A3vN4wa5LQaGCSEM5vGGXsASACFEY2AR0EdKuech+7ospUzJfQNsNvPj2NlrfLT6CG0iyvFEVJCtduN8su/A94Pg9hV4aj54l9E7kaJYXUnz0p4dapbn/R8PMXFdAlJK2+3QzRN6fwPXz2pXIzkoSz/+jQBGCSESgFHm7xFCrBZCRJu3mQMcBxKB7cA4KWWy+bnJQAlgqhAiznyrZ60XURiZ2TmMXhCHj6cbn/Wtj1ALw2ikhNWvQ9oObcGcCnX1TqQoNuPlbmTKwCieiApm4rpE3ll2kOwck+12WKmhdhpp/yI4stJ2+ykCiy6zkVLGA03zeLxbrq9zgBcf8PONCxvQVj7/JYHDp64yY3A0gX5eesdxHNu/gT2zodVrUPdxvdMois25GQ2M71ufwJKefPNHEueu3ear/lGU8DDaZoetXoeja7TTSEGNoGRF2+ynkIrlieLNieeZtvE4A5qG8EhtdbXRPQm/wC//gFqPQrt39U6jKHYjhODNLjUZ91gdfos/S//p2zl/PdM2O3PzgCdmQtYtWDrM4Sa1FbuicPLyLUYv3Ev1QF/eVa0s/t+p/bDkOW2BkN5T1cCyUiwNjgnlmwGNiD99lV6TtpBwxkaN9MpFQLfPIGUTbPrCNvsopGL1f/7trBxenLubO9kmpgxsZLvDQ2dzOQ3m9QWvktB/IXj46J1IUXTTpW4FFg2PITPbxBOTt7Ix4f5raqykwQCo1xf++AiSN9pmH4VQrIrC2BWH2Jd+hfF9I6ke6Kt3HMdw6xLM66Mdyg5YomYsKwoQWdmfH19uQVDpEjz77S5mbk62/pVJQkCPCVA2HBY/A5dTrfv7C6nYFIU521JYuCuNl9tVo0vdCnrHcQx3bsC8fnAhCZ6aC+XV6TRFuauSfwmWvNicR2oF8sHKw7y2eB+3s6x8/t/TD56aBzlZsHCAtl6JzopFUfjl0Gn+ueIQ7WsG8mrHGnrHcQzZmdrktIxYrcldWGu9EymKw/H1dOObAY342yMRLN2TQb+p20i7aOU37oBwbZ3z0wfgx5fAZMNLYi3g8kVhT+olRi/cS72gUnz9dEOMBjUfgZws+OF5SFoPj34JtR/TO5GiOCyDQfDKI+FMG9SI5HM36PHVZn47YuWeSRGdoeO/4NAyWPe+dX93Abl0UUg+f4Ohs2MpX9KLmc80Vt1P4f8LwpGfoMvHEDVI70SK4hQ61anAytEtCfIvwfOzY/l4TTxZ1pzo1nw0NB6qreu8Y5r1fm8BuXRRuNsBcfazTVRfIzAXhKFw+Efo/BE0y3OuoaIoD1ClrA9LX2pO/yaVmbIhiT5TtpFy/oZ1frkQ0PVTqNEN1vxdW+lQB8KmvT6swNw+Ozk5OZnQ0NAC//y5a5mU81MFgaxb2hUOCWuh07+h+Ui9EymKU1u1/xRvL91Pjkkytmcd+jQKtk67nKxb2iXiJ7ZAn1lQp3ehfk1KSgphYWEAYeY+chZx6SMFQBUE0BrbzX0CEn7W+rqrgqAoRda9fkXWjmlNnaBSvLFkP0Nnx3Lm6u2i/2L3EvD0IqjcVDuyP7qm6L+zAFy+KCjAilFag7snZkDj5/VOoyguo5J/CRYMa8a73Wux+dh5On6xgcWxaUWf0+DhA09/D2FtwDvAOmEt5PKnjxTgYjJcTILqj+idRFFcVvL5G7yxeB+xJy7RrGoZPuxVl+qBfrrlUaePlAcrE6YKgqLYWFiAD9+/EMNHvetx+ORVuv53E5+ujed6Zrbe0QpEFQVFURQrMRgETzcNYf3rbXk0shKT/0ii3fg/WLQrlRyTY5+VuUsVBUVRFCsL8PXki34NWPZScyqXLsGbPxyg+5eb+OXQaduu7mYFqigoiqLYSMOQ0vzwYnO+6t+QzGwTw+fs5rFJW9iQcM5hi4MqCoqiKDYkhODRyEr8+rfWfPpEfS5cv8PEdQl6x3og1fdBURTFDtyMBvo1rsxjDStx/vodh10XXh0pKIqi2JGnm5Eg/xJ6x3ggVRQURVGUe1RRUBRFUe5RRUFRFEW5RxUFRVEU5R6LioIQIkIIsU0IkWC+D89jG6MQYpIQIkkIcUwIMdSS5xRFURTHYemRwhRgkpQyApgETM1jmwFAdSAciAHGmpvZ5fecoiiK4iDynacghAgEooCO5ocWAF8LIcpJKc/l2vRJYLqU0gScE0IsB/oCn+XzXO59+QP+90WoApCenl7Q16YoilJs5WqgPC8AAAetSURBVHrPNBbk5yyZvFYZyJBS5gBIKXOEECfNj+cuCiHAiVzfp5q3ye+53MYA/8wrRKtWrSyIqiiKotynIpBk6caONqN5IvDtfY95AFWBRCAnn58PBjYBrQBnOLRQeW3P2TKrvLblbHmh8JmNaAVhV0F2ZklRSAOChBBG81GCEahkfjy3VLRTPXcD5D46eNhz90gpLwOX88hgUaOQXNPG0wuyqIReVF7bc7bMKq9tOVteKHJmi48Q7sp3oFlKeRaIA/qbH+oP7L1vPAFgMTBMCGEQQpQDegFLLHhOURRFcRCWXn00AhglhEgARpm/RwixWggRbd5mDnAc7TTPdmCclDLZgucURVEUB2HRmIKUMh5omsfj3XJ9nQO8+ICff+BziqIoiuNwtRnNl4F/kfe4hCNSeW3P2TKrvLblbHnBzpmFo67+oyiKotifqx0pKIqiKEWgioKiKIpyj1MWhaI26LNz1rLmq7SOCiEOCCGWmi/LvX+7b4UQ6UKIOPPtH3rkzZUnRQgRnytP5zy28RZCLDL/feOFED10yhqaK2ecOfvFPLYbK4Q4m2u7SXbMOF4IkSyEkEKIurkez/ffsnk7u/57ziuvpf+Wzdva9d/zQ/6++f47Nm9n93/LD/gbW/Rv2bytbf49Symd7gasBwaavx4IrM9jm8HAz2iFrxzaTMBQHbKWAdrm+v4zYGYe230LjNT7b5srTwpQN59t3kfraQVas8PTgK8DZJ8IfJ3H42OB8TplaonW2uX/2ru7EKnKOI7j339ZRApFCqFLUtHrlhm9UFnSRRdlaRlEa2EWQQVlXRR0I90EJUQFbWKRFa2rLVLkS62IebEXgplRtilUWxcRhpH2hmnl0r+L55nj2fHMy9bOOWfc3wcGZ895ZvzP8ec+c87s/p8Rx7WZLMd9ueY5q95msxz35ZrnOse3YY7juNyzXKvmqjGZWY77WpLntjtTSDXo64ub+oDLMt6xJE34PPyiXaUJX67c/Wd3H0ht+ojY5O8Y0EXsmOvuQ8AnwJwiCzKzEwlded8sso5q7r7V3Ud0ARhFliHnPGfVW+YsZ9U7SrlnuVHNRWW57SYFMhr0AZUGfWnNNuHLjZkdR/h9jQ01hjweT8vXmdmFOZZWy2ozGzSz5RY62FYr3TEGbiXk49Ma+xfE17TZzK7Js7AMzWYZSnasm8gylCfPjXIMJTu+UaMsQwvy3I6TQjt7GTgALMvYtwQ4x91nAO8Bmyz0mSrKbHefCVwJGNk1l9H91H5n9SpwlrtfQrj0sd7MJudW2bGlXpahPHlu1xxD/SxDi/LcjpNC0qAPwgdw1G/QVzE9Y0xuzOx5wrXKLg/rSozg7nsq2919JTCJ0B2xEJXTWnf/C1gOXJsxrGzHuAO4Hlidtd/d97r74Xj/Q0KtF2eNzUmzWYYSHetGWYby5LnJHEOJji80zjK0Ls9tNyn42DToy5WZPQtcDsyP4cwa05G6fyOhTfiefCo8qpaJZnZKvG/AAsIxr/YO8FAcdy7h3dimvOrMcC/Q7+77s3ZWHeNLgTOBr/Ip7WijyDKUJM/NZDmOKzzPo8gxtFmWoYV5buWn6626ARcA2wkttbcD58ftG4Er4v3jgVcIrWO/BR4sqNaLAI//WDvjbW3ctxOYFu9vAb4APif0Tr+6wON7NvAZMAjsJvyHmZpR88S475v4+m4rOBdfAzdVbUtnogfYFY/xDuDmHGvrJvzE0DDhJ1t218ty0XnOqrdelovOc416a+a4DFmulYlaWc4rz2pzISIiiba7fCQiIq2jSUFERBKaFEREJKFJQUREEpoUREQkoUlBREQSmhRkXIgtiA+Z2YHUrWHLAzMbaHWbapEymVB0ASI5mufuW8byCc1sgrsPj+VzihRJZwoyrpnZfWa2NS548ktc9GRO3PcMMBtYlj6ziIuiPGJmQ8BQ3DbLzHaY2W/xz1mpv2PAzJaa2cdm9ruZrTez0+K+fjN7tKqmQTO7PadDIDKCJgURuIrQ2mAK8BzwhpmZuy8htGhY7O6T3H1x6jHz4+M64zf4fkLbgsnAi0B/VcfKRYSul1MJbQ264/YewuI6AJjZTKAjPp9I7jQpyHiyzsx+Td0eiNu/c/cVHtYz6CF84z69wXMt9bDozCHgFmDI3Xvdfdjd+4AvgXmp8b3uvsvd/wCeAu6MXVE3AOfZkWU47wHWuPvfY/OSRUZHk4KMJ/Pd/dTUbUXcvrcywN0PxruTGjxXuq3yNEYu0EL8uiP19fdV+04Aprj7n8AaYGFcuOYuoLepVyPSApoUROqr1TEyvf0Hjl6WcjojW0WfUbXvMLAvft1DWHbxBuCgu2/7z9WK/E+aFETq+5HQgrmejYRLQHeb2QQz6wI6gQ9SYxaaWaeZnQw8DbzrR5bh3Ab8A7yAzhKkYJoUZDx5v+r3FNY28ZiXgDviTyZ1Zw3wsBDKXOAJYD/wJDDX3felhvUCbxEuVZ0EPFb1NCuBGcCq0bwgkbGm9RREWszMBoBV7v56nTGLCAvnXJdbYSIZdKYgUrB4Selh4LWiaxHRpCBSoLh+8U+Ezy7eLrgcEV0+EhGRI3SmICIiCU0KIiKS0KQgIiIJTQoiIpLQpCAiIglNCiIikvgXUz4+PsVjE5UAAAAASUVORK5CYII=%0A">
            <a:extLst>
              <a:ext uri="{FF2B5EF4-FFF2-40B4-BE49-F238E27FC236}">
                <a16:creationId xmlns:a16="http://schemas.microsoft.com/office/drawing/2014/main" id="{F98B45B2-47DC-7444-9B63-949332CD8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445"/>
          <a:stretch/>
        </p:blipFill>
        <p:spPr bwMode="auto">
          <a:xfrm>
            <a:off x="5804678" y="1708810"/>
            <a:ext cx="5370445" cy="35011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95037D-95FC-3542-B37B-221D8ABCC7F0}"/>
              </a:ext>
            </a:extLst>
          </p:cNvPr>
          <p:cNvSpPr txBox="1"/>
          <p:nvPr/>
        </p:nvSpPr>
        <p:spPr>
          <a:xfrm>
            <a:off x="8132980" y="5209954"/>
            <a:ext cx="1067921" cy="400110"/>
          </a:xfrm>
          <a:prstGeom prst="rect">
            <a:avLst/>
          </a:prstGeom>
          <a:noFill/>
        </p:spPr>
        <p:txBody>
          <a:bodyPr wrap="none" rtlCol="0">
            <a:spAutoFit/>
          </a:bodyPr>
          <a:lstStyle/>
          <a:p>
            <a:r>
              <a:rPr lang="en-US" sz="2000" dirty="0">
                <a:solidFill>
                  <a:schemeClr val="bg2">
                    <a:lumMod val="75000"/>
                    <a:lumOff val="25000"/>
                  </a:schemeClr>
                </a:solidFill>
              </a:rPr>
              <a:t>Entropy</a:t>
            </a:r>
            <a:endParaRPr lang="en-US" sz="2400" dirty="0">
              <a:solidFill>
                <a:schemeClr val="bg2">
                  <a:lumMod val="75000"/>
                  <a:lumOff val="25000"/>
                </a:schemeClr>
              </a:solidFill>
            </a:endParaRPr>
          </a:p>
        </p:txBody>
      </p:sp>
      <p:sp>
        <p:nvSpPr>
          <p:cNvPr id="7" name="TextBox 6">
            <a:extLst>
              <a:ext uri="{FF2B5EF4-FFF2-40B4-BE49-F238E27FC236}">
                <a16:creationId xmlns:a16="http://schemas.microsoft.com/office/drawing/2014/main" id="{B9E69F2D-4F6C-C242-AAE1-C96BA7E88D6C}"/>
              </a:ext>
            </a:extLst>
          </p:cNvPr>
          <p:cNvSpPr txBox="1"/>
          <p:nvPr/>
        </p:nvSpPr>
        <p:spPr>
          <a:xfrm rot="16200000">
            <a:off x="4869165" y="3259326"/>
            <a:ext cx="1409360" cy="400110"/>
          </a:xfrm>
          <a:prstGeom prst="rect">
            <a:avLst/>
          </a:prstGeom>
          <a:noFill/>
        </p:spPr>
        <p:txBody>
          <a:bodyPr wrap="none" rtlCol="0">
            <a:spAutoFit/>
          </a:bodyPr>
          <a:lstStyle/>
          <a:p>
            <a:r>
              <a:rPr lang="en-US" sz="2000" dirty="0">
                <a:solidFill>
                  <a:schemeClr val="bg2">
                    <a:lumMod val="75000"/>
                    <a:lumOff val="25000"/>
                  </a:schemeClr>
                </a:solidFill>
              </a:rPr>
              <a:t>P(Entropy)</a:t>
            </a:r>
          </a:p>
        </p:txBody>
      </p:sp>
    </p:spTree>
    <p:extLst>
      <p:ext uri="{BB962C8B-B14F-4D97-AF65-F5344CB8AC3E}">
        <p14:creationId xmlns:p14="http://schemas.microsoft.com/office/powerpoint/2010/main" val="706009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99AE8F5-C3DB-1845-8C8A-42575F703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700"/>
          <a:stretch/>
        </p:blipFill>
        <p:spPr bwMode="auto">
          <a:xfrm>
            <a:off x="787162" y="939851"/>
            <a:ext cx="1640299" cy="4390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DEA6F90-3CFD-3D4E-B346-612E9A5D0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463"/>
          <a:stretch/>
        </p:blipFill>
        <p:spPr bwMode="auto">
          <a:xfrm>
            <a:off x="6321250" y="1001403"/>
            <a:ext cx="1619531" cy="4329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044E440-215D-5941-8830-CD29603D06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57" b="10227"/>
          <a:stretch/>
        </p:blipFill>
        <p:spPr bwMode="auto">
          <a:xfrm>
            <a:off x="3959089" y="1009801"/>
            <a:ext cx="1640299" cy="4320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7192796-BC56-B044-9E7F-E4158A5E84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27" b="11372"/>
          <a:stretch/>
        </p:blipFill>
        <p:spPr bwMode="auto">
          <a:xfrm>
            <a:off x="9441478" y="1044779"/>
            <a:ext cx="1619531" cy="4285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0FFD0FA-CAE8-AE42-B970-B0485991D1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19" b="39964"/>
          <a:stretch/>
        </p:blipFill>
        <p:spPr bwMode="auto">
          <a:xfrm>
            <a:off x="2388591" y="1009801"/>
            <a:ext cx="1640299" cy="4320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4B66719-5A6C-A841-AAD5-7C3D6AB00E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382" b="33417"/>
          <a:stretch/>
        </p:blipFill>
        <p:spPr bwMode="auto">
          <a:xfrm>
            <a:off x="7881364" y="1044779"/>
            <a:ext cx="1619531" cy="42857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0C970C-3C76-B444-AE63-AD306F7AC982}"/>
              </a:ext>
            </a:extLst>
          </p:cNvPr>
          <p:cNvSpPr txBox="1"/>
          <p:nvPr/>
        </p:nvSpPr>
        <p:spPr>
          <a:xfrm>
            <a:off x="2074395" y="5563985"/>
            <a:ext cx="2704843" cy="523220"/>
          </a:xfrm>
          <a:prstGeom prst="rect">
            <a:avLst/>
          </a:prstGeom>
          <a:noFill/>
        </p:spPr>
        <p:txBody>
          <a:bodyPr wrap="none" rtlCol="0">
            <a:spAutoFit/>
          </a:bodyPr>
          <a:lstStyle/>
          <a:p>
            <a:r>
              <a:rPr lang="en-US" sz="2800" dirty="0">
                <a:solidFill>
                  <a:schemeClr val="bg2">
                    <a:lumMod val="75000"/>
                    <a:lumOff val="25000"/>
                  </a:schemeClr>
                </a:solidFill>
              </a:rPr>
              <a:t>Top 9 Confident</a:t>
            </a:r>
          </a:p>
        </p:txBody>
      </p:sp>
      <p:sp>
        <p:nvSpPr>
          <p:cNvPr id="10" name="TextBox 9">
            <a:extLst>
              <a:ext uri="{FF2B5EF4-FFF2-40B4-BE49-F238E27FC236}">
                <a16:creationId xmlns:a16="http://schemas.microsoft.com/office/drawing/2014/main" id="{A2A0B3D9-F606-B14F-A56E-6B3480B96596}"/>
              </a:ext>
            </a:extLst>
          </p:cNvPr>
          <p:cNvSpPr txBox="1"/>
          <p:nvPr/>
        </p:nvSpPr>
        <p:spPr>
          <a:xfrm>
            <a:off x="7338707" y="5563985"/>
            <a:ext cx="2704843" cy="523220"/>
          </a:xfrm>
          <a:prstGeom prst="rect">
            <a:avLst/>
          </a:prstGeom>
          <a:noFill/>
        </p:spPr>
        <p:txBody>
          <a:bodyPr wrap="none" rtlCol="0">
            <a:spAutoFit/>
          </a:bodyPr>
          <a:lstStyle/>
          <a:p>
            <a:r>
              <a:rPr lang="en-US" sz="2800" dirty="0">
                <a:solidFill>
                  <a:schemeClr val="bg2">
                    <a:lumMod val="75000"/>
                    <a:lumOff val="25000"/>
                  </a:schemeClr>
                </a:solidFill>
              </a:rPr>
              <a:t>Top 9 Uncertain</a:t>
            </a:r>
          </a:p>
        </p:txBody>
      </p:sp>
    </p:spTree>
    <p:extLst>
      <p:ext uri="{BB962C8B-B14F-4D97-AF65-F5344CB8AC3E}">
        <p14:creationId xmlns:p14="http://schemas.microsoft.com/office/powerpoint/2010/main" val="2702654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0800" y="2063071"/>
            <a:ext cx="9540000" cy="4676396"/>
          </a:xfrm>
          <a:prstGeom prst="rect">
            <a:avLst/>
          </a:prstGeom>
        </p:spPr>
        <p:txBody>
          <a:bodyPr spcFirstLastPara="1" wrap="square" lIns="121900" tIns="121900" rIns="121900" bIns="121900" anchor="t" anchorCtr="0">
            <a:noAutofit/>
          </a:bodyPr>
          <a:lstStyle/>
          <a:p>
            <a:r>
              <a:rPr lang="en" dirty="0"/>
              <a:t>1. Now(</a:t>
            </a:r>
            <a:r>
              <a:rPr lang="en" dirty="0" err="1"/>
              <a:t>ish</a:t>
            </a:r>
            <a:r>
              <a:rPr lang="en" dirty="0"/>
              <a:t>): Human </a:t>
            </a:r>
            <a:r>
              <a:rPr lang="en" dirty="0">
                <a:sym typeface="Wingdings" pitchFamily="2" charset="2"/>
              </a:rPr>
              <a:t></a:t>
            </a:r>
            <a:r>
              <a:rPr lang="en" dirty="0"/>
              <a:t> Model</a:t>
            </a:r>
            <a:br>
              <a:rPr lang="en" dirty="0"/>
            </a:br>
            <a:br>
              <a:rPr lang="en" dirty="0"/>
            </a:br>
            <a:r>
              <a:rPr lang="en" dirty="0"/>
              <a:t>2. Human + Model</a:t>
            </a:r>
            <a:br>
              <a:rPr lang="en" dirty="0"/>
            </a:br>
            <a:br>
              <a:rPr lang="en" dirty="0"/>
            </a:br>
            <a:r>
              <a:rPr lang="en" dirty="0"/>
              <a:t>3. Human </a:t>
            </a:r>
            <a:r>
              <a:rPr lang="en" dirty="0">
                <a:sym typeface="Wingdings" pitchFamily="2" charset="2"/>
              </a:rPr>
              <a:t> </a:t>
            </a:r>
            <a:r>
              <a:rPr lang="en" dirty="0"/>
              <a:t>  Model</a:t>
            </a:r>
            <a:endParaRPr dirty="0"/>
          </a:p>
        </p:txBody>
      </p:sp>
    </p:spTree>
    <p:extLst>
      <p:ext uri="{BB962C8B-B14F-4D97-AF65-F5344CB8AC3E}">
        <p14:creationId xmlns:p14="http://schemas.microsoft.com/office/powerpoint/2010/main" val="167117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 Placeholder 5"/>
              <p:cNvSpPr txBox="1">
                <a:spLocks/>
              </p:cNvSpPr>
              <p:nvPr/>
            </p:nvSpPr>
            <p:spPr>
              <a:xfrm>
                <a:off x="119063" y="1494540"/>
                <a:ext cx="4783137" cy="46815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chemeClr val="accent1"/>
                    </a:solidFill>
                  </a:rPr>
                  <a:t>Higher quality predictions than state-of-the-art methods</a:t>
                </a:r>
              </a:p>
              <a:p>
                <a:pPr marL="0" indent="0">
                  <a:buNone/>
                </a:pPr>
                <a:endParaRPr lang="en-GB" sz="2400" dirty="0">
                  <a:solidFill>
                    <a:schemeClr val="accent1"/>
                  </a:solidFill>
                </a:endParaRPr>
              </a:p>
              <a:p>
                <a:pPr marL="0" indent="0">
                  <a:buNone/>
                </a:pPr>
                <a:r>
                  <a:rPr lang="en-GB" sz="2400" dirty="0">
                    <a:solidFill>
                      <a:schemeClr val="accent1"/>
                    </a:solidFill>
                  </a:rPr>
                  <a:t>Identifies with </a:t>
                </a:r>
                <a14:m>
                  <m:oMath xmlns:m="http://schemas.openxmlformats.org/officeDocument/2006/math">
                    <m:r>
                      <a:rPr lang="en-GB" sz="2400" b="0" i="0" dirty="0" smtClean="0">
                        <a:solidFill>
                          <a:schemeClr val="accent1"/>
                        </a:solidFill>
                        <a:latin typeface="Cambria Math" panose="02040503050406030204" pitchFamily="18" charset="0"/>
                      </a:rPr>
                      <m:t>76</m:t>
                    </m:r>
                    <m:r>
                      <a:rPr lang="en-GB" sz="2400" i="1" dirty="0">
                        <a:solidFill>
                          <a:schemeClr val="accent1"/>
                        </a:solidFill>
                        <a:latin typeface="Cambria Math" panose="02040503050406030204" pitchFamily="18" charset="0"/>
                        <a:ea typeface="Cambria Math" panose="02040503050406030204" pitchFamily="18" charset="0"/>
                      </a:rPr>
                      <m:t>±2</m:t>
                    </m:r>
                    <m:r>
                      <a:rPr lang="en-GB" sz="2400" b="1" i="1" dirty="0">
                        <a:solidFill>
                          <a:schemeClr val="accent1"/>
                        </a:solidFill>
                        <a:latin typeface="Cambria Math" panose="02040503050406030204" pitchFamily="18" charset="0"/>
                      </a:rPr>
                      <m:t>%</m:t>
                    </m:r>
                    <m:r>
                      <a:rPr lang="en-GB" sz="2400" b="1" dirty="0">
                        <a:solidFill>
                          <a:schemeClr val="accent1"/>
                        </a:solidFill>
                        <a:latin typeface="Cambria Math" panose="02040503050406030204" pitchFamily="18" charset="0"/>
                      </a:rPr>
                      <m:t> </m:t>
                    </m:r>
                  </m:oMath>
                </a14:m>
                <a:r>
                  <a:rPr lang="en-GB" sz="2400" dirty="0">
                    <a:solidFill>
                      <a:schemeClr val="accent1"/>
                    </a:solidFill>
                  </a:rPr>
                  <a:t>accuracy</a:t>
                </a:r>
              </a:p>
              <a:p>
                <a:pPr marL="0" indent="0">
                  <a:buNone/>
                </a:pPr>
                <a:r>
                  <a:rPr lang="en-GB" sz="2400" dirty="0">
                    <a:solidFill>
                      <a:schemeClr val="accent1"/>
                    </a:solidFill>
                  </a:rPr>
                  <a:t>Higher completeness, lower contamination at all thresholds</a:t>
                </a:r>
              </a:p>
              <a:p>
                <a:pPr marL="0" indent="0">
                  <a:buNone/>
                </a:pPr>
                <a:endParaRPr lang="en-GB" sz="2400" b="1" dirty="0">
                  <a:solidFill>
                    <a:schemeClr val="accent1"/>
                  </a:solidFill>
                </a:endParaRPr>
              </a:p>
              <a:p>
                <a:pPr marL="0" indent="0">
                  <a:buNone/>
                </a:pPr>
                <a:r>
                  <a:rPr lang="en-GB" sz="2400" dirty="0">
                    <a:solidFill>
                      <a:schemeClr val="accent1"/>
                    </a:solidFill>
                  </a:rPr>
                  <a:t>Parallel implementation</a:t>
                </a:r>
              </a:p>
              <a:p>
                <a:pPr marL="0" indent="0">
                  <a:buNone/>
                </a:pPr>
                <a:r>
                  <a:rPr lang="en-GB" sz="2400" dirty="0">
                    <a:solidFill>
                      <a:schemeClr val="accent1"/>
                    </a:solidFill>
                  </a:rPr>
                  <a:t>Learns 140,000 images in 48h </a:t>
                </a:r>
              </a:p>
            </p:txBody>
          </p:sp>
        </mc:Choice>
        <mc:Fallback xmlns="">
          <p:sp>
            <p:nvSpPr>
              <p:cNvPr id="8" name="Text Placeholder 5"/>
              <p:cNvSpPr txBox="1">
                <a:spLocks noRot="1" noChangeAspect="1" noMove="1" noResize="1" noEditPoints="1" noAdjustHandles="1" noChangeArrowheads="1" noChangeShapeType="1" noTextEdit="1"/>
              </p:cNvSpPr>
              <p:nvPr/>
            </p:nvSpPr>
            <p:spPr>
              <a:xfrm>
                <a:off x="119063" y="1494540"/>
                <a:ext cx="4783137" cy="4681536"/>
              </a:xfrm>
              <a:prstGeom prst="rect">
                <a:avLst/>
              </a:prstGeom>
              <a:blipFill>
                <a:blip r:embed="rId3"/>
                <a:stretch>
                  <a:fillRect l="-1852" t="-1897" r="-1058"/>
                </a:stretch>
              </a:blipFill>
            </p:spPr>
            <p:txBody>
              <a:bodyPr/>
              <a:lstStyle/>
              <a:p>
                <a:r>
                  <a:rPr lang="en-US">
                    <a:noFill/>
                  </a:rPr>
                  <a:t> </a:t>
                </a:r>
              </a:p>
            </p:txBody>
          </p:sp>
        </mc:Fallback>
      </mc:AlternateContent>
      <p:sp>
        <p:nvSpPr>
          <p:cNvPr id="9" name="Title 1"/>
          <p:cNvSpPr>
            <a:spLocks noGrp="1"/>
          </p:cNvSpPr>
          <p:nvPr>
            <p:ph type="title"/>
          </p:nvPr>
        </p:nvSpPr>
        <p:spPr>
          <a:xfrm>
            <a:off x="461963" y="411163"/>
            <a:ext cx="3932237" cy="736600"/>
          </a:xfrm>
        </p:spPr>
        <p:txBody>
          <a:bodyPr>
            <a:normAutofit fontScale="90000"/>
          </a:bodyPr>
          <a:lstStyle/>
          <a:p>
            <a:pPr algn="ctr"/>
            <a:r>
              <a:rPr lang="en-GB" sz="4400" dirty="0"/>
              <a:t>Does it work?</a:t>
            </a:r>
            <a:endParaRPr lang="en-US" sz="44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864" r="6386"/>
          <a:stretch/>
        </p:blipFill>
        <p:spPr>
          <a:xfrm>
            <a:off x="4902200" y="576263"/>
            <a:ext cx="7020354" cy="5238388"/>
          </a:xfrm>
          <a:prstGeom prst="rect">
            <a:avLst/>
          </a:prstGeom>
        </p:spPr>
      </p:pic>
      <p:pic>
        <p:nvPicPr>
          <p:cNvPr id="5" name="Picture 4">
            <a:extLst>
              <a:ext uri="{FF2B5EF4-FFF2-40B4-BE49-F238E27FC236}">
                <a16:creationId xmlns:a16="http://schemas.microsoft.com/office/drawing/2014/main" id="{764D227D-693D-CD4D-B11B-C54457AD9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8676" y="6197894"/>
            <a:ext cx="1780349" cy="555469"/>
          </a:xfrm>
          <a:prstGeom prst="rect">
            <a:avLst/>
          </a:prstGeom>
        </p:spPr>
      </p:pic>
      <p:sp>
        <p:nvSpPr>
          <p:cNvPr id="6" name="Rectangle 5">
            <a:extLst>
              <a:ext uri="{FF2B5EF4-FFF2-40B4-BE49-F238E27FC236}">
                <a16:creationId xmlns:a16="http://schemas.microsoft.com/office/drawing/2014/main" id="{BEDABFAD-0CAB-9C4A-BEEC-3F810C85E4CA}"/>
              </a:ext>
            </a:extLst>
          </p:cNvPr>
          <p:cNvSpPr/>
          <p:nvPr/>
        </p:nvSpPr>
        <p:spPr>
          <a:xfrm>
            <a:off x="8892420" y="6197894"/>
            <a:ext cx="1146256" cy="555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00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98C7F-B33E-4145-8BAB-CD2974251D37}"/>
              </a:ext>
            </a:extLst>
          </p:cNvPr>
          <p:cNvSpPr>
            <a:spLocks noGrp="1"/>
          </p:cNvSpPr>
          <p:nvPr>
            <p:ph type="title"/>
          </p:nvPr>
        </p:nvSpPr>
        <p:spPr/>
        <p:txBody>
          <a:bodyPr/>
          <a:lstStyle/>
          <a:p>
            <a:r>
              <a:rPr lang="en-US" dirty="0"/>
              <a:t>Scale</a:t>
            </a:r>
          </a:p>
        </p:txBody>
      </p:sp>
      <p:sp>
        <p:nvSpPr>
          <p:cNvPr id="5" name="Subtitle 4">
            <a:extLst>
              <a:ext uri="{FF2B5EF4-FFF2-40B4-BE49-F238E27FC236}">
                <a16:creationId xmlns:a16="http://schemas.microsoft.com/office/drawing/2014/main" id="{C085C286-6CBB-334F-BFD1-D83AE397AC3B}"/>
              </a:ext>
            </a:extLst>
          </p:cNvPr>
          <p:cNvSpPr>
            <a:spLocks noGrp="1"/>
          </p:cNvSpPr>
          <p:nvPr>
            <p:ph type="subTitle" idx="1"/>
          </p:nvPr>
        </p:nvSpPr>
        <p:spPr/>
        <p:txBody>
          <a:bodyPr/>
          <a:lstStyle/>
          <a:p>
            <a:r>
              <a:rPr lang="en-US" dirty="0"/>
              <a:t>How many galaxies do we need to handle?</a:t>
            </a:r>
          </a:p>
        </p:txBody>
      </p:sp>
      <p:sp>
        <p:nvSpPr>
          <p:cNvPr id="3" name="Text Placeholder 2">
            <a:extLst>
              <a:ext uri="{FF2B5EF4-FFF2-40B4-BE49-F238E27FC236}">
                <a16:creationId xmlns:a16="http://schemas.microsoft.com/office/drawing/2014/main" id="{98BE5F2F-1D90-2442-ABB8-1AF7822B9F3A}"/>
              </a:ext>
            </a:extLst>
          </p:cNvPr>
          <p:cNvSpPr>
            <a:spLocks noGrp="1"/>
          </p:cNvSpPr>
          <p:nvPr>
            <p:ph type="body" idx="2"/>
          </p:nvPr>
        </p:nvSpPr>
        <p:spPr/>
        <p:txBody>
          <a:bodyPr/>
          <a:lstStyle/>
          <a:p>
            <a:r>
              <a:rPr lang="en-US" dirty="0"/>
              <a:t>Something</a:t>
            </a:r>
          </a:p>
        </p:txBody>
      </p:sp>
      <p:sp>
        <p:nvSpPr>
          <p:cNvPr id="8" name="AutoShape 2" descr="data:image/png;base64,iVBORw0KGgoAAAANSUhEUgAAAZUAAAD9CAYAAAB0i+q4AAAABHNCSVQICAgIfAhkiAAAAAlwSFlzAAALEgAACxIB0t1+/AAAADl0RVh0U29mdHdhcmUAbWF0cGxvdGxpYiB2ZXJzaW9uIDIuMS4yLCBodHRwOi8vbWF0cGxvdGxpYi5vcmcvNQv5yAAAIABJREFUeJzt3XtYlHX+//HncD6uImpllyaJibaewvBYmFZGMloe1k3FUxYYaq6Gpm5q4WGz0FZrtYNaKlZCpmSWZ62W1NBazJQ0KC3SFUgKmXFwnN8fbvOLL1pT3Dggr8d1dV3w+czc9/v2mnjN574/9+c2ORwOByIiIgbwcHcBIiJy9VCoiIiIYRQqIiJiGIWKiIgYRqEiIiKGUaiIiIhhvNxdgDudPv2Tu0sQEalxGjQIvmyfW0Yq2dnZdOvWrUL7hQsXiIuL4+mnn3a22Ww2pk2bRlRUFF26dGHJkiXOPofDQUpKCp06deLWW29l9uzZ2O32K3IMIiJS0RUNFYfDQXp6OqNGjaKsrKxC//Lly8nKyirXtnDhQvLz89m+fTtr1qwhLS2NHTt2AJCamsquXbvIyMhg06ZNHDhwgDVr1lyRYxERkYquaKgsXbqUlStXkpCQUKHvyJEjrFu3jrvuuqtce0ZGBvHx8QQHB9O0aVOGDh3K2rVrAdiwYQPDhw+nYcOGNGjQgPj4eGefiIhceVc0VPr378+GDRto3bp1uXabzcaUKVN46qmnCAgIcLYXFxdTUFBAeHi4sy0sLIyjR48CkJubW6Hv2LFjaOUZERH3uKIX6hs2bHjJ9pSUFLp160aHDh1IT093tlssFgD8/f2dbX5+flitVme/n5+fs8/f358LFy5gs9nw9fX9zXpMJhMemv8mImIYt8/++vjjj9mzZw9paWkV+n4ODKvVSlBQkPPnn0czfn5+nDt3zvl6i8WCl5eXS4ECEBoaiMlkquwhiIjI/7g9VDZt2sTx48fp0qULcDE0TCYTubm5vPjii4SGhpKXl0f9+vUByMvLo1mzZgA0a9aMvLw82rZt6+y78cYbXd53YeFZjVRERH6nevWCLtvn9lBJTk4mOTnZ+fvjjz9OSEgIU6ZMAaBPnz4sXryYRYsWcebMGVavXk1SUpKzb9myZXTq1AkvLy9efPFF+vbt6/K+HQ4HmoEsImIct4fKb5kwYQJz584lJiYGk8nEsGHDiImJAWDw4MEUFBQwYMAAysrKMJvNjBw50s0Vi4jUXqba/JAu3VEvVzPLki7uLkGqIf8xmZXeRrW7o15ERK5OChURETGMQkVERAyjUBEREcMoVERExDAKFRERMYxCRUREDKNQERERwyhURETEMAoVERExjEJFREQMo1ARERHDKFRERMQwChURETGMQkVERAyjUBEREcMoVERExDAKFRERMYxCRUREDKNQERERwyhURETEMG4JlezsbLp16+b8/eTJkzzyyCN07NiRrl27kpycjM1mA8DhcJCSkkKnTp249dZbmT17Nna73fneV199ldtuu41bbrmFxx57jNLS0it+PCIictEVDRWHw0F6ejqjRo2irKzM2Z6UlMS1117LBx98wPr16zl48CAvvPACAKmpqezatYuMjAw2bdrEgQMHWLNmDQA7d+5k2bJlrFy5kt27d1NcXMyiRYuu5CGJiMgvXNFQWbp0KStXriQhIcHZZrPZ8Pf3Z8yYMfj6+tKgQQPMZjOffvopABs2bGD48OE0bNiQBg0aEB8fz9q1a519AwYMICwsjODgYB599FHS09PLjWREROTK8bqSO+vfvz8JCQns27fP2ebj48NLL71U7nU7d+4kIiICgNzcXMLDw519YWFhHDt2DIfDQW5uLnfddVe5vp9++olTp07RqFGj36zHZDLhoatKIlKLeHqaqnT7VzRUGjZs+Kv9DoeDOXPmkJubyzPPPAOAxWLBz8/P+Rp/f38uXLiAzWa7ZN/P73FFaGggJlPV/gOLuEuJuwuQaqlevaAq3f4VDZVfY7VamTx5Mjk5OaxatYrQ0FAA/Pz8OHfunPN1FosFLy8vfH19L9kHEBgY6NI+CwvPaqQiIrVKUVHlv278WjBVi1A5c+YMo0ePJiAggDfffJO6des6+5o1a0ZeXh5t27YFIC8vjxtvvNHZl5ub63xtXl4ewcHBvzki+pnD4UCXX0SkNrHbHVW6fbd/T3c4HIwbN4769euzbNmycoEC0KdPH5YtW8bJkycpKCjgxRdfpG/fvs6+N998k6NHj1JSUsKiRYswm814aPghIuIWbh+pfPrpp+zbtw9fX1+ioqKc7a1atSI1NZXBgwdTUFDAgAEDKCsrw2w2M3LkSAB69OjBt99+S3x8PD/++CPR0dFMnjzZXYciIlLrmRwOR9WOhaqx06d/cncJIlXGsqSLu0uQash/TGalt9GgQfBl+3SeSEREDKNQERERwyhURETEMAoVERExjEJFREQMo1ARERHDKFRERMQwChURETGMQkVERAyjUBEREcMoVERExDAKFRERMYxCRUREDKNQERERw7gUKjNnzmT//v1VXYuIiNRwLj2kq7i4mNGjRxMSEkJsbCxms5nmzZtXdW0iIlLDuBQqzz33HBaLhW3btrFp0yb69etHWFgYffv2pXfv3lx77bVVXaeIiNQAf+jJjyUlJbz66qu8/PLLlJWV0aFDBx544AFiYmKqosYqoyc/ytVMT36US6nqJz/+rmfUf/nll2zatIn33nuP/Px8br/9dmJjY/nvf//L3LlzyczMJDk5udIFi4hIzeRSqLzwwgu899575Obm0r59e0aNGsU999xDnTp1nK+pV68eM2bMUKiIiNRiLs3+2rRpE7GxsWzdupXU1FQGDRpULlAAIiIieOqpp1zaaXZ2Nt26dXP+XlxcTGJiIpGRkXTv3p20tDRnn81mY9q0aURFRdGlSxeWLFni7HM4HKSkpNCpUyduvfVWZs+ejd1ud6kGERExnksjlXffffeyfaWlpQQEBNC8efPfnBHmcDh46623+Mc//oGnp6ez/YknniAgIIDMzExycnJ46KGHaN26NRERESxcuJD8/Hy2b99OYWEho0aNokWLFvTo0YPU1FR27dpFRkYGJpOJ+Ph41qxZQ1xcnIuHLyIiRnIpVE6ePMnixYs5duyYcyTgcDiw2WycOHGCzz77zKWdLV26lPfee4+EhARefvllAM6ePcu2bdvYvHkzvr6+tGnThtjYWNLS0njiiSfIyMjg2WefJTg4mODgYIYOHcratWvp0aMHGzZsYPjw4TRs2BCA+Ph4nn/+eYWKiIibuBQqf//73zlx4gS9evVi+fLljBo1im+++YYtW7Ywffp0l3fWv39/EhIS2Ldvn7Ptm2++wcvLi8aNGzvbwsLC2LJlC8XFxRQUFBAeHl6uLzU1FYDc3NwKfceOHcPhcGAymX6zHpPJhIfWFBCRWsTT87f/NlaGS6Gyf/9+XnnlFSIjI/noo4/o0aMH7dq1Y8mSJezevZuhQ4e6tLOfRxS/VFpaip+fX7k2Pz8/rFYrFosFAH9//wp9ABaLpdx7/f39uXDhAjabDV9f39+sJzQ00KXwEamJStxdgFRL9eoFVen2XQqVCxcucN111wHQrFkzDh06RLt27YiNjeW1116rVAH+/v7OkPiZ1WolICDAGRhWq5WgoKByfXAxYM6dO+d8n8ViwcvLy6VAASgsPKuRiojUKkVFlf+68WvB5FKoNG/enJ07dzJkyBCaN2/OJ598wpAhQzh9+nSlZ1vdcMMNnD9/nvz8fBo1agRAXl4e4eHh1K1bl9DQUPLy8qhfv76zr1mzZsDFgMvLy6Nt27bOvhtvvNHlfTscDjRZTERqE7v9d9/v/ru49D193LhxzJs3j9dff52+ffvywQcfEBcXx/jx47n99tsrVUBQUBA9e/YkJSUFi8VCdnY2GzduxGw2A9CnTx8WL17MmTNn+Prrr1m9ejV9+/Z19i1btoyTJ09SUFDAiy++6OwTEZErz6WRSnR0NO+//z52u51rrrmGN954g/Xr13PbbbcxbNiwSheRnJzMzJkziY6OJiAggKSkJOfoY8KECcydO5eYmBhMJhPDhg1zLgczePBgCgoKGDBgAGVlZZjNZkaOHFnpekRE5I/5Q2t/XS209pdczbT2l1yK29b+6t+/v8szo9LT039/VSIictW5bKjccccdzp9/+OEH3nzzTe68805at26Nl5cXn3/+OZs3b9aNhiIi4nTZUBk7dqzz5wcffJCpU6cyZMiQcq+JiorirbfeqrrqRESkRnFp9ldWVhZdu3at0B4ZGcmRI0cML0pERGoml0LlpptuYvXq1Vy4cMHZVlZWxssvv0yrVq2qrDgREalZXF7766GHHmLr1q00b94ch8NBTk4OJpOJFStWVHWNIiJSQ7gUKm3btmXz5s1s2rSJr776CoC7776b3r17O5dPERERcflxwiEhIRUu1IuIiPySllMUERHDKFRERMQwChURETGMS6EycOBAvvzyy6quRUREajiXQuW7777Dy8vla/oiIlJLuZQUf/3rX0lMTGTQoEE0atSowpMVo6Ojq6Q4ERGpWVxa+j4iIuLyGzCZOHz4sKFFXSla+l6uZlr6Xi7FbUvf/5LW9xIREVe4PPvLZrPxzjvvOB/tu3fvXgoKCqqyNhERqWFcGqmcOHGC4cOHY7fbKSgo4L777iM1NZW9e/eyYsUKLSopIiKAiyOVOXPm0K1bN3bu3ImPjw8ACxYsoHv37sybN69KCxQRkZrDpVDZv38/I0aMwMPj/7/cy8uLMWPG8Pnnn1dZcSIiUrO4FCo+Pj4UFxdXaD9x4gSBgYGGFHLgwAH69evHLbfcQq9evXjnnXcAKC4uJjExkcjISLp3705aWprzPTabjWnTphEVFUWXLl1YsmSJIbWIiMgf49I1lT59+pCcnMzMmTMBKCoq4ssvv2TOnDnExsZWugi73U5iYiIzZ87knnvuISsri+HDh9O+fXvmz59PQEAAmZmZ5OTk8NBDD9G6dWsiIiJYuHAh+fn5bN++ncLCQkaNGkWLFi3o0aNHpWsSEZHfz6WRyqRJk+jUqRNxcXFYLBYGDRrEo48+Ss+ePZk4cWKli/jxxx8pKirCbrfjcDgwmUx4e3vj6enJtm3bGD9+PL6+vrRp04bY2FjnaCUjI4P4+HiCg4Np2rQpQ4cOZe3atZWuR0RE/hiXRipeXl5MnjyZRx99lOPHj2O322nSpAkBAQGGFBESEsLgwYOZOHEiSUlJXLhwgTlz5vDDDz/g5eVF48aNna8NCwtjy5YtFBcXU1BQQHh4eLm+1NRUl/drMpnw0JKaIlKLeHqaqnT7Li/oVVBQQEZGBkePHsXDw4OWLVtiNpupU6dOpYu4cOECfn5+/POf/6RHjx5kZmYyadIklixZgp+fX7nX+vn5YbVasVgsAPj7+1foc1VoaCAmU9X+A4u4S4m7C5BqqV69qn1ar0uhkpWVxcMPP0xISAg333wzdrud5cuX88ILL7By5UqaN29eqSK2bNlCdnY2U6ZMAaB79+50796dxYsXVwgJq9VKQECAM2ysVqvzkcY/97mqsPCsRioiUqsUFVX+68avBZNLoTJ37lz69evHtGnTnNOK7XY7Tz75JE8++SSrV6+uVIHff/89NputfGFeXtx8883s37+f/Px8GjVqBEBeXh7h4eHUrVuX0NBQ8vLyqF+/vrOvWbNmLu/X4XBgt1eqdBGRGsVu/83lHivFpe/pX331FUOGDCl3n4qnpycjR4405D6VLl26cPjwYd566y0cDgf79u1j69at9O7dm549e5KSkoLFYiE7O5uNGzdiNpuBi7PSfl425uuvv2b16tX07du30vWIiMgf41KoREZGsnXr1grtn3zyCW3atKl0ES1atGDRokWsXLmSyMhInnrqKZ5++mlat25NcnIy58+fJzo6mvHjx5OUlETbtm0BmDBhAk2bNiUmJobBgwfzl7/8hZiYmErXIyIif4xLS98vXLiQFStWEBUVRYcOHfD09OTw4cNs2bKFmJgYGjRo4Hzt5MmTq7RgI2npe7maael7uZRqsfT9gQMHaNu2LefOnePf//63s719+/acPHmSkydPAmgmlYhILedSqKxataqq6xARkauAJtSKiIhhFCoiImIYhYqIiBhGoSIiIoZxOVRycnKcz1TZsWMHU6ZMYdWqVbgwI1lERGoJl0LlzTff5P777ycnJ4cvvviC8ePHU1hYyIsvvshzzz1X1TWKiEgN4VKoLF++nHnz5hEVFcW6deuIiIjglVdeYcGCBaxbt66qaxQRkRrCpVD5/vvviYqKAmDXrl3ccccdAFx33XWUlGiBbRERucilmx+bNGnCzp07ufbaa/n222+dj+tNT0//XasCi4jI1c2lUBk/fjwTJ07EbrdjNptp2bIls2fP5q233uJf//pXVdcoIiI1hEsLSgIUFRVx6tQpWrZsCVxcDj8kJIR69epVaYFVSQtKytVMC0rKpVT1gpIuTykOCgri2LFjLFq0iDNnzlBQUMCFCxcqXZyIiFw9XDr9deLECUaMGMH58+cpKCjg/vvvJzU1lb1797JixQpatWpV1XWKiEgN4NJIZc6cOXTt2pWdO3fi4+MDwIIFC+jevTvz5s2r0gJFRKTmcClU9u/fz4gRI8o9TtjLy4sxY8YY8jhhERG5OrgUKj4+Ps4lWn7pxIkTBAYGGl6UiIjUTC6FSp8+fUhOTuY///kPcHEm2Pbt25k5cyaxsbFVWqCIiNQcLk0pPn/+PAsWLGD16tXYbDbg4umvBx54gKSkJOd1lppGU4rlaqYpxXIpVT2l2OX7VADOnTvH8ePHsdvtNGnShICAgEoX97OTJ08yc+ZMPvnkE4KCghg9ejTDhg2juLiYadOmsWfPHoKDg0lMTGTgwIEA2Gw2Zs2axbZt2/Dy8iIuLo4xY8a4vE+FilzNFCpyKVUdKpedUrx79266dOmCt7c3u3fvrtB/6tQp58/R0dGVKtDhcPDII4/QsWNHnn/+eb7++muGDBnCn//8Z1599VUCAgLIzMwkJyeHhx56iNatWxMREcHChQvJz89n+/btFBYWMmrUKFq0aOFcRkZERK6sy45UIiIi+Pe//01oaCgRERGX34DJxOHDhytVxGeffcbYsWPZvXs3np6eAOTm5uLr68tdd93F5s2bady4MQDJyckAPPHEE3Tt2pVnn32Wzp07AxdXU963bx9Lly51ab8aqcjVTCMVuRS3jVSOHDlyyZ+rwqFDh2jevDnPPPMM77zzDkFBQSQkJNCiRQu8vLycgQIQFhbGli1bKC4upqCggPDw8HJ9qampVVqriIhcnkt31K9fv5777ruvQntpaSnz589n1qxZlSqiuLiYvXv30qlTJ3bu3Mnnn3/O6NGjeemll/Dz8yv3Wj8/P6xWKxaLBQB/f/8Kfa4ymUx46IHKIlKLeHqaqnT7LoXKrFmz2Lp1K8nJyc4FJD/88ENmzJiByVT5An18fKhTpw7x8fEA3HLLLfTq1YtFixZVCAmr1UpAQIAzbKxWK0FBQeX6XBUaGmhI/SLVkZ50JJdSr15QlW7fpVB5++23mTp1Kr1792bKlCns2bOHjRs3MmzYMMaNG1fpIsLCwrBYLJw/fx4vr4sl2e12WrVqRVZWFvn5+TRq1AiAvLw8wsPDqVu3LqGhoeTl5VG/fn1n3+95vkth4VmNVESkVikqqvzXjV8LJpdCJSwsjNdff52kpCQef/xxvLy8ePnll50XyCura9eu/OlPfyIlJYVJkyaRnZ3N1q1bWbFiBd999x0pKSnMnj2bo0ePsnHjRl566SXg4k2Zixcvdq6cvHr1apKSklzer8PhwG435BBERGoEu93lu0j+EJfuUzl9+jTz5s1jy5YtxMXFcfjwYQ4dOsSECRMYMmSIIYV88803PPXUUxw8eJCgoCASExPp378/Z86cYebMmXz88ccEBAQwduxYBgwYAFw83TV37ly2bt2KyWRi2LBhJCQkuLxPzf6Sq5lmf8mlVIubHyMjI2ncuDFz5szh5ptvBiAtLY358+fTtGlT0tLSKl2kOyhU5GqmUJFLqRYP6XrwwQdJT093BgrAwIED2bhxIw0bNqx0gSIicnX4Xcu0XMrx48dp0qSJUfVcURqpyNVMIxW5FLfd/PhLOTk5zJs3j2PHjmH/35Vth8OBzWbDYrFU+o56ERG5Orh0+uvJJ5/EarUybtw4zp49y9ixY+nXrx92u11PfhQRESeXRiqHDh3i9ddfp1WrVrz99ts0b96cIUOG0LhxY9LT0y95t72IiNQ+Lo1UPDw8qFOnDnDxnpUvvvgCgNtvv50vv/yy6qoTEZEaxaVQ+fOf/8zatWuBi6sXf/jhhwB89dVX5Z5bLyIitZtLp78ee+wxHn74YerUqUP//v155ZVX6NmzJ4WFhc4bEUVERFyeUnz27FksFgv169fn9OnTbNmyhZCQEGJiYmrsooyaUixXM00plktx25Tin5eW/5mHhweBgYFYLBaCgoLo168fcHGplF8uPy8iIrXXZUOlffv2Lo9AavN9KvfMf9vdJUg19P7k+91dgohbXDZUVq5ceSXrEBGRq8BlQyUqKsqlDRw/ftywYkREpGbTMi0iImIYLdMiIiKG0TItIiJiGC3TIiIihtEyLSIiYhgt0yIiIoZxKVTatm3Ljh07sFgs1KlTh3Xr1pVbpkVERARcDBWAwMBATp06xZkzZwDo2LEjoaGhNXbdLxERMd6vXhDZvHkzMTExFBUVAdC/f3/MZjOxsbGYzWaGDh2KzWYztKCCggI6d+7Mzp07Afj2228ZPnw47du3p1evXs52gOLiYhITE4mMjKR79+6kpaUZWouIiPw+lw2V3bt3M2nSJO699158fX2d7StXrmT79u2sWrWK77//nvT0dEMLmj59unM0BPDoo4/Spk0b9u3bx7Rp05g0aZIz5J544gkCAgLIzMxk0aJFPPvssxw5csTQekRExHWXDZXly5eTkJDAuHHjCAwMBMBkMnHttddy/fXX06FDB0aNGkVGRoZhxbz++uv4+/tz3XXXARdnl3355ZckJibi7e1NdHQ0UVFRrF+/nrNnz7Jt2zbGjx+Pr68vbdq0ITY2VqMVERE3umyoHDp0qMJF+P/76JVevXoZdp/K119/zYoVK5g1a5azLTc3l+uvvx4/Pz9nW1hYGEePHuWbb77By8uLxo0bV+hzlclkwtOzcv+JXEplP1dG/CdyKVX92brshXq73V7hOSkZGRk0atTI+buvr68h96mcP3+epKQkpk+fTt26dZ3tpaWlFWrw8/PDarVSWlpaLmx+2eeq0NBATTSQKlGvXpC7S6DE3QVItVTVn83Lhkrjxo3Jzs4uFyK/HBUAfPbZZ4SFhVW6iH/961+0bNmS6Ojocu3+/v4VQsJqtRIQEPCrfa4qLDyL7t2UqlBUpD/pUj0Z8dn8tWC6bKjExsYyf/58Onfu7Fyi5ZeKi4t54YUXGDZsWKUL3LRpE6dPn2bTpk0AlJSUMHHiRBISEvjuu++w2Wz4+PgAkJeXR8eOHbnhhhs4f/48+fn5zuDLy8sjPDzc5f06HA7+t+iyiKHsdpee0i1yxVX1Z/Oy39NHjBhBw4YNuffee1m2bBnZ2dkcP36cgwcP8tprr3HfffdxzTXX8MADD1S6iPfff5/9+/eTlZVFVlYWjRo1YsGCBcTHxxMeHs5zzz2HzWZj9+7d7N27l3vuuYegoCB69uxJSkoKFouF7OxsNm7ciNlsrnQ9IiLyx1x2pOLj48PKlStZunQpr776Ks888wwmkwmHw0FISAh/+ctfSExMrPK1vxYvXsyMGTPo3Lkz9evXZ8GCBc7ZYcnJycycOZPo6GgCAgJISkqibdu2VVqPiIhcnsnxf6d0XYLD4eDEiRMUFRVRp04dmjRpgqen55Wor0qdPv1TpbehZ9TLpVSHZ9RblnRxdwlSDfmPyaz0Nho0CL5sn0vLtJhMJpo0aUKTJk0qXYyIiFy9NPdJREQMo1ARERHDKFRERMQwChURETGMQkVERAyjUBEREcMoVERExDAKFRERMYxCRUREDKNQERERwyhURETEMAoVERExjEJFREQMo1ARERHDKFRERMQwChURETGMQkVERAyjUBEREcMoVERExDDVJlSysrIYOHAgkZGR3HnnnbzxxhsAFBcXk5iYSGRkJN27dyctLc35HpvNxrRp04iKiqJLly4sWbLEXeWLiAjg5e4C4GJwPPLII/z9738nNjaWw4cPM3LkSJo0acIbb7xBQEAAmZmZ5OTk8NBDD9G6dWsiIiJYuHAh+fn5bN++ncLCQkaNGkWLFi3o0aOHuw9JRKRWqhYjlfz8fKKjo+nTpw8eHh7cfPPNdOzYkQMHDrBt2zbGjx+Pr68vbdq0ITY21jlaycjIID4+nuDgYJo2bcrQoUNZu3atm49GRKT2qhYjlZYtW/LMM884fy8uLiYrK4sWLVrg5eVF48aNnX1hYWFs2bKF4uJiCgoKCA8PL9eXmprq8n5NJhMe1SJW5Wrj6Wlydwkil1TVn81qESq/9NNPP5GQkOAcraxcubJcv5+fH1arFYvFAoC/v3+FPleFhgZiMul/fjFevXpB7i6BEncXINVSVX82q1WonDhxgoSEBBo3bsxzzz3HV199VSEkrFYrAQEB+Pn5OX8PCgoq1+eqwsKzGqlIlSgq0p90qZ6M+Gz+WjBVm1A5dOgQo0ePpk+fPkyZMgUPDw9uuOEGzp8/T35+Po0aNQIgLy+P8PBw6tatS2hoKHl5edSvX9/Z16xZM5f36XA4sNur5HCklrPbHe4uQeSSqvqzWS2+pxcUFDB69GhGjhzJ1KlT8fjf8CEoKIiePXuSkpKCxWIhOzubjRs3YjabAejTpw+LFy/mzJkzfP3116xevZq+ffu681BERGq1ajFSSU9Pp6ioiCVLlpS712TYsGEkJyczc+ZMoqOjCQgIICkpibZt2wIwYcIE5s6dS0xMDCaTiWHDhhETE+OuwxARqfVMDoej1o7TT5/+qdLbuGf+2wZUIleb9yff7+4SsCzp4u4SpBryH5NZ6W0NgzGLAAAIbklEQVQ0aBB82b5qcfpLRESuDgoVERExjEJFREQMo1ARERHDKFRERMQwChURETGMQkVERAyjUBEREcMoVERExDAKFRERMYxCRUREDKNQERERwyhURETEMAoVERExjEJFREQMo1ARERHDKFRERMQwChURETGMQkVERAyjUBEREcPU+FD54osvGDBgAO3ataNv37589tln7i5JRKTWqtGhcu7cORISEujXrx+ffPIJcXFxjB07FpvN5u7SRERqpRodKnv27MHDw4PBgwfj7e3NgAEDCAkJYefOne4uTUSkVvJydwGVkZeXR7Nmzcq1hYWFcfToUXr16vWb7zeZTHjU6FiV6srT0+TuEkQuqao/mzU6VEpLS/H39y/X5ufnh9Vqden99esHVbqG/c8Mq/Q2RKpCvRkH3V2C1EI1+nu6v79/hQCxWq0EBAS4qSIRkdqtRofKjTfeSF5eXrm2vLw8wsPD3VSRiEjtVqNDpXPnzthsNlatWkVZWRnp6ekUFBTQrVs3d5cmIlIrmRwOh8PdRVTGkSNHmDVrFjk5Odxwww3MmjWLdu3aubssEZFaqcaHioiIVB81+vSXiIhULwoVERExjEJFREQMo1ARtztz5gwlJSXuLkNEDKAL9bXIBx98wLJlyzhy5AgOh4PWrVszYcIEWrdu7da6OnbsyKpVq7jppptYvHgxR48eZdGiRW6tSdxv9OjR7N+/H7i4eKyHhwfe3t4AXHPNNfzwww/s3bvXsP1lZWUxefJkduzYYdg2ayONVGqJtWvXMnXqVEaMGMFHH33Ehx9+SNeuXRk+fDhHjx51a21nzpxx6/6lenrllVf49NNP+fTTT7nzzjuJj493/v7kk08avr8OHTooUAygUKkFSktL+cc//sHs2bO544478Pb2xtfXl1GjRjF48GC++uor4uLiWL16tfM9q1evJi4uDoDFixcTHx/Pvffey+23386RI0eIjIzk8ccfp0OHDmzYsAGr1crs2bO57bbb6NatG08//bTzEQSLFy/mscceIz4+nvbt23Pvvffy0UcfAdCvXz8ABg4cyLZt25z7t1gstG/fngMHDjjbduzYwb333lvl/15SMzgcDlJSUrjtttvo1KkTy5Ytc/bl5+eTkJBAx44dufvuu3nrrbecfZmZmZjNZjp06IDZbGbDhg0A7N27l44dOwLw448/8sgjjxAVFcUdd9zB9OnTOXfu3JU9wBpKoVILHDhwALvdzm233Vah77HHHuOee+75zW3s2bOH5557jnfffZegoCBKSkq4/vrryczM5O677+bpp58mNzeXjIwMMjIy+Pzzz1m6dKnz/e+//z4jRoxg7969REdHk5ycDMC6desASEtL484773S+3t/fnzvvvJNNmzY52zZu3IjZbP7D/w5ydSkuLsbDw4Ndu3bx9NNPM3/+fE6ePIndbichIYHmzZvz4YcfsmjRIhYuXMiePXsAmDp1KmPHjiUrK4tp06Yxa9asCtf0li9fjqenJx999BHr16/n0KFDZGRkuOMwaxyFSi1w5swZ/vSnP+Hl9ccXpW7ZsiU33XQTwcHBzjaz2YyPjw9+fn6sW7eOxx57jJCQEOrVq8e4ceNYu3at87Xt2rWjc+fO+Pj4YDab+eabb35zn2azmffff58LFy5QWlrKzp07iY2N/cPHIFcXb29vxo0bh6enJ9HR0QQGBvLtt99y8OBBvv/+e/72t7/h4+NDREQEf/3rX0lLSwMgODiYjRs38vHHHxMZGcn+/fsJCiq/YnlwcDCHDh3i3XffpaysjHXr1jFw4EB3HGaNU6OXvhfX1K9fn+LiYsrKypwXOn9WXFxMYGDgb26jQYMGl9wuQFFREVarlbi4OEymi89qcDgclJWVOU8Z1KtXz/k+Ly8vXJkf0rVrVxwOB1lZWZw6dYoWLVrQuHHj33yf1A6BgYHlvih5e3tjt9v573//S0lJCVFRUc4+u93OzTffDMCSJUv45z//ycSJE7FarQwaNIhJkyaV2/aIESOw2WwsX76cadOmERkZyezZs2natOkVObaaTKFSC7Rv3x5vb28++OADevbsWa5v+vTpBAYG4uHhQVlZmbP9/148/zksLtVWt25dvL29Wb9+vfOPfmlpKQUFBfj6+v7huj09PYmJiWHLli2cOnVKp77EJQ0bNuSaa65h165dzraCggIcDgc2m43jx4/z7LPP4nA4+Oyzz0hMTKR169bOL0kAR48epW/fvowZM4ZTp04xd+5ckpOTy123kUvT6a9awNfXl4kTJzJjxgx27drF+fPnKSkp4fnnnyczM5MHH3yQpk2bsm3bNkpKSjhx4sTvOn/s6emJ2Wzm2Wef5ccff6S0tJQZM2bw+OOPu/R+b2/vy96n0qdPH3bs2MG+ffuIiYlxuSapvdq2bYufnx+vvPIKZWVlnDx5kpEjR5KamgrAxIkTnafCGjZsiMlkom7duuW2sXbtWmbOnElJSQkhISH4+flVeI1cmkKllhgyZAiPP/44zz//PJ07d6Znz5785z//cd4f8vDDD+Pp6cntt9/O+PHjue+++37X9qdPn05ISAi9e/cmOjqakpISFi5c6NJ7+/Xrx8iRI3n77bcr9LVp0wZvb2/atWtX7hSayOV4e3vz0ksvsW/fPrp160a/fv3o2LEjiYmJ+Pj4sGjRItasWcMtt9zCoEGDiIuLo2vXruW28be//Y3AwEB69uxJp06dKC4uZurUqW46oppFNz9KtTdy5EgGDBhA79693V2KiPwGXVORais/P5+DBw+Sk5NTbrqxiFRfChWptl577TXWrVtHcnJypS74i8iVo9NfIiJiGF2oFxERwyhURETEMAoVERExjEJFREQMo1ARERHDKFRERMQw/w9UvMb2Sr9AHAAAAABJRU5ErkJggg==">
            <a:extLst>
              <a:ext uri="{FF2B5EF4-FFF2-40B4-BE49-F238E27FC236}">
                <a16:creationId xmlns:a16="http://schemas.microsoft.com/office/drawing/2014/main" id="{499D447B-42A2-434C-85AC-C871A96D00DF}"/>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 name="Picture 9">
            <a:extLst>
              <a:ext uri="{FF2B5EF4-FFF2-40B4-BE49-F238E27FC236}">
                <a16:creationId xmlns:a16="http://schemas.microsoft.com/office/drawing/2014/main" id="{CE4A764D-254D-AF45-B4AD-A923F7BFB239}"/>
              </a:ext>
            </a:extLst>
          </p:cNvPr>
          <p:cNvPicPr>
            <a:picLocks noChangeAspect="1"/>
          </p:cNvPicPr>
          <p:nvPr/>
        </p:nvPicPr>
        <p:blipFill rotWithShape="1">
          <a:blip r:embed="rId3"/>
          <a:srcRect l="3577" r="5888" b="9433"/>
          <a:stretch/>
        </p:blipFill>
        <p:spPr>
          <a:xfrm>
            <a:off x="6977818" y="1721424"/>
            <a:ext cx="5140111" cy="3427921"/>
          </a:xfrm>
          <a:prstGeom prst="rect">
            <a:avLst/>
          </a:prstGeom>
        </p:spPr>
      </p:pic>
      <p:sp>
        <p:nvSpPr>
          <p:cNvPr id="2" name="TextBox 1">
            <a:extLst>
              <a:ext uri="{FF2B5EF4-FFF2-40B4-BE49-F238E27FC236}">
                <a16:creationId xmlns:a16="http://schemas.microsoft.com/office/drawing/2014/main" id="{006DE98C-2345-604D-A7E1-D8C9B5E0A9EF}"/>
              </a:ext>
            </a:extLst>
          </p:cNvPr>
          <p:cNvSpPr txBox="1"/>
          <p:nvPr/>
        </p:nvSpPr>
        <p:spPr>
          <a:xfrm>
            <a:off x="7821129" y="5149344"/>
            <a:ext cx="1633781" cy="502766"/>
          </a:xfrm>
          <a:prstGeom prst="rect">
            <a:avLst/>
          </a:prstGeom>
          <a:noFill/>
        </p:spPr>
        <p:txBody>
          <a:bodyPr wrap="none" rtlCol="0">
            <a:spAutoFit/>
          </a:bodyPr>
          <a:lstStyle/>
          <a:p>
            <a:r>
              <a:rPr lang="en-US" sz="2667" dirty="0">
                <a:solidFill>
                  <a:schemeClr val="dk2"/>
                </a:solidFill>
                <a:latin typeface="Karla"/>
                <a:ea typeface="Karla"/>
                <a:sym typeface="Karla"/>
              </a:rPr>
              <a:t>Currently</a:t>
            </a:r>
          </a:p>
        </p:txBody>
      </p:sp>
      <p:sp>
        <p:nvSpPr>
          <p:cNvPr id="9" name="TextBox 8">
            <a:extLst>
              <a:ext uri="{FF2B5EF4-FFF2-40B4-BE49-F238E27FC236}">
                <a16:creationId xmlns:a16="http://schemas.microsoft.com/office/drawing/2014/main" id="{368DAE22-133A-4C40-BA72-077C9542683E}"/>
              </a:ext>
            </a:extLst>
          </p:cNvPr>
          <p:cNvSpPr txBox="1"/>
          <p:nvPr/>
        </p:nvSpPr>
        <p:spPr>
          <a:xfrm>
            <a:off x="10317910" y="5149344"/>
            <a:ext cx="899605" cy="502766"/>
          </a:xfrm>
          <a:prstGeom prst="rect">
            <a:avLst/>
          </a:prstGeom>
          <a:noFill/>
        </p:spPr>
        <p:txBody>
          <a:bodyPr wrap="none" rtlCol="0">
            <a:spAutoFit/>
          </a:bodyPr>
          <a:lstStyle/>
          <a:p>
            <a:r>
              <a:rPr lang="en-US" sz="2667" dirty="0">
                <a:solidFill>
                  <a:schemeClr val="dk2"/>
                </a:solidFill>
                <a:latin typeface="Karla"/>
                <a:ea typeface="Karla"/>
                <a:sym typeface="Karla"/>
              </a:rPr>
              <a:t>2019</a:t>
            </a:r>
          </a:p>
        </p:txBody>
      </p:sp>
      <p:sp>
        <p:nvSpPr>
          <p:cNvPr id="6" name="TextBox 5">
            <a:extLst>
              <a:ext uri="{FF2B5EF4-FFF2-40B4-BE49-F238E27FC236}">
                <a16:creationId xmlns:a16="http://schemas.microsoft.com/office/drawing/2014/main" id="{3B2E3478-671F-2345-9241-623092D983F6}"/>
              </a:ext>
            </a:extLst>
          </p:cNvPr>
          <p:cNvSpPr txBox="1"/>
          <p:nvPr/>
        </p:nvSpPr>
        <p:spPr>
          <a:xfrm rot="16200000">
            <a:off x="5485301" y="3380817"/>
            <a:ext cx="2387192" cy="502766"/>
          </a:xfrm>
          <a:prstGeom prst="rect">
            <a:avLst/>
          </a:prstGeom>
          <a:noFill/>
        </p:spPr>
        <p:txBody>
          <a:bodyPr wrap="none" rtlCol="0">
            <a:spAutoFit/>
          </a:bodyPr>
          <a:lstStyle/>
          <a:p>
            <a:r>
              <a:rPr lang="en-US" sz="2667" dirty="0">
                <a:solidFill>
                  <a:schemeClr val="dk2"/>
                </a:solidFill>
                <a:latin typeface="Karla"/>
                <a:ea typeface="Karla"/>
              </a:rPr>
              <a:t>Galaxies / day</a:t>
            </a:r>
          </a:p>
        </p:txBody>
      </p:sp>
    </p:spTree>
    <p:extLst>
      <p:ext uri="{BB962C8B-B14F-4D97-AF65-F5344CB8AC3E}">
        <p14:creationId xmlns:p14="http://schemas.microsoft.com/office/powerpoint/2010/main" val="2203783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28916" y="5277428"/>
            <a:ext cx="10637789" cy="369332"/>
          </a:xfrm>
          <a:prstGeom prst="rect">
            <a:avLst/>
          </a:prstGeom>
          <a:noFill/>
        </p:spPr>
        <p:txBody>
          <a:bodyPr wrap="square" rtlCol="0">
            <a:spAutoFit/>
          </a:bodyPr>
          <a:lstStyle/>
          <a:p>
            <a:r>
              <a:rPr lang="en-US" i="1" dirty="0">
                <a:solidFill>
                  <a:schemeClr val="bg1"/>
                </a:solidFill>
              </a:rPr>
              <a:t>Credit: P Hopkins et al (2013)</a:t>
            </a:r>
            <a:endParaRPr lang="en-GB" i="1"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1677"/>
          <a:stretch/>
        </p:blipFill>
        <p:spPr>
          <a:xfrm>
            <a:off x="28916" y="1920768"/>
            <a:ext cx="12163084" cy="3067291"/>
          </a:xfrm>
          <a:prstGeom prst="rect">
            <a:avLst/>
          </a:prstGeom>
        </p:spPr>
      </p:pic>
    </p:spTree>
    <p:extLst>
      <p:ext uri="{BB962C8B-B14F-4D97-AF65-F5344CB8AC3E}">
        <p14:creationId xmlns:p14="http://schemas.microsoft.com/office/powerpoint/2010/main" val="900734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Pre-process images</a:t>
            </a:r>
            <a:endParaRPr lang="en-US" dirty="0"/>
          </a:p>
        </p:txBody>
      </p:sp>
      <p:sp>
        <p:nvSpPr>
          <p:cNvPr id="3" name="Content Placeholder 2"/>
          <p:cNvSpPr>
            <a:spLocks noGrp="1"/>
          </p:cNvSpPr>
          <p:nvPr>
            <p:ph sz="half" idx="1"/>
          </p:nvPr>
        </p:nvSpPr>
        <p:spPr>
          <a:xfrm>
            <a:off x="184576" y="1829957"/>
            <a:ext cx="5181600" cy="4351338"/>
          </a:xfrm>
        </p:spPr>
        <p:txBody>
          <a:bodyPr/>
          <a:lstStyle/>
          <a:p>
            <a:r>
              <a:rPr lang="en-GB" dirty="0"/>
              <a:t>Before</a:t>
            </a:r>
            <a:endParaRPr lang="en-US" dirty="0"/>
          </a:p>
        </p:txBody>
      </p:sp>
      <p:sp>
        <p:nvSpPr>
          <p:cNvPr id="4" name="Content Placeholder 3"/>
          <p:cNvSpPr>
            <a:spLocks noGrp="1"/>
          </p:cNvSpPr>
          <p:nvPr>
            <p:ph sz="half" idx="2"/>
          </p:nvPr>
        </p:nvSpPr>
        <p:spPr>
          <a:xfrm>
            <a:off x="7301346" y="1850161"/>
            <a:ext cx="5181600" cy="4351338"/>
          </a:xfrm>
        </p:spPr>
        <p:txBody>
          <a:bodyPr/>
          <a:lstStyle/>
          <a:p>
            <a:r>
              <a:rPr lang="en-GB" dirty="0"/>
              <a:t>After</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432" t="30505" r="54318" b="5252"/>
          <a:stretch/>
        </p:blipFill>
        <p:spPr>
          <a:xfrm>
            <a:off x="561108" y="2424842"/>
            <a:ext cx="4099943" cy="408709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7818" t="30095" r="5932" b="5662"/>
          <a:stretch/>
        </p:blipFill>
        <p:spPr>
          <a:xfrm>
            <a:off x="7668491" y="2445607"/>
            <a:ext cx="4099943" cy="4087091"/>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4661051" y="2424842"/>
                <a:ext cx="3007440" cy="4107856"/>
              </a:xfrm>
              <a:prstGeom prst="rect">
                <a:avLst/>
              </a:prstGeom>
              <a:noFill/>
            </p:spPr>
            <p:txBody>
              <a:bodyPr wrap="square" rtlCol="0">
                <a:spAutoFit/>
              </a:bodyPr>
              <a:lstStyle/>
              <a:p>
                <a:r>
                  <a:rPr lang="en-GB" dirty="0"/>
                  <a:t>Stack bands</a:t>
                </a:r>
              </a:p>
              <a:p>
                <a:r>
                  <a:rPr lang="en-GB" dirty="0"/>
                  <a:t>Estimate background </a:t>
                </a:r>
                <a14:m>
                  <m:oMath xmlns:m="http://schemas.openxmlformats.org/officeDocument/2006/math">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𝑥</m:t>
                        </m:r>
                      </m:e>
                    </m:d>
                  </m:oMath>
                </a14:m>
                <a:r>
                  <a:rPr lang="en-GB" dirty="0"/>
                  <a:t> </a:t>
                </a:r>
                <a:r>
                  <a:rPr lang="en-US" dirty="0"/>
                  <a:t>and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endParaRPr lang="en-US" dirty="0"/>
              </a:p>
              <a:p>
                <a14:m>
                  <m:oMath xmlns:m="http://schemas.openxmlformats.org/officeDocument/2006/math">
                    <m:r>
                      <a:rPr lang="en-GB" b="0" i="1" smtClean="0">
                        <a:latin typeface="Cambria Math" panose="02040503050406030204" pitchFamily="18" charset="0"/>
                      </a:rPr>
                      <m:t>3</m:t>
                    </m:r>
                    <m:r>
                      <a:rPr lang="en-GB" b="0" i="1" smtClean="0">
                        <a:latin typeface="Cambria Math" panose="02040503050406030204" pitchFamily="18" charset="0"/>
                      </a:rPr>
                      <m:t>𝑥</m:t>
                    </m:r>
                    <m:r>
                      <a:rPr lang="en-GB" b="0" i="1" smtClean="0">
                        <a:latin typeface="Cambria Math" panose="02040503050406030204" pitchFamily="18" charset="0"/>
                      </a:rPr>
                      <m:t>3</m:t>
                    </m:r>
                  </m:oMath>
                </a14:m>
                <a:r>
                  <a:rPr lang="en-US" dirty="0"/>
                  <a:t> mean convolution</a:t>
                </a:r>
              </a:p>
              <a:p>
                <a:r>
                  <a:rPr lang="en-GB" dirty="0">
                    <a:latin typeface="Cambria Math" panose="02040503050406030204" pitchFamily="18" charset="0"/>
                  </a:rPr>
                  <a:t>Create binary mask</a:t>
                </a:r>
                <a:endParaRPr lang="en-US"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b="0" i="1" smtClean="0">
                              <a:latin typeface="Cambria Math" panose="02040503050406030204" pitchFamily="18" charset="0"/>
                            </a:rPr>
                            <m:t>𝑀</m:t>
                          </m:r>
                        </m:e>
                        <m:sub>
                          <m:r>
                            <a:rPr lang="en-GB" i="1">
                              <a:latin typeface="Cambria Math" panose="02040503050406030204" pitchFamily="18" charset="0"/>
                            </a:rPr>
                            <m:t>𝑖𝑗</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𝑖𝑗</m:t>
                              </m:r>
                            </m:sub>
                          </m:sSub>
                          <m:r>
                            <a:rPr lang="en-GB" i="1">
                              <a:latin typeface="Cambria Math" panose="02040503050406030204" pitchFamily="18" charset="0"/>
                            </a:rPr>
                            <m:t>&gt;</m:t>
                          </m:r>
                          <m:d>
                            <m:dPr>
                              <m:begChr m:val="⟨"/>
                              <m:endChr m:val="⟩"/>
                              <m:ctrlPr>
                                <a:rPr lang="en-GB" i="1">
                                  <a:latin typeface="Cambria Math" panose="02040503050406030204" pitchFamily="18" charset="0"/>
                                </a:rPr>
                              </m:ctrlPr>
                            </m:dPr>
                            <m:e>
                              <m:r>
                                <a:rPr lang="en-GB" i="1">
                                  <a:latin typeface="Cambria Math" panose="02040503050406030204" pitchFamily="18" charset="0"/>
                                </a:rPr>
                                <m:t>𝑥</m:t>
                              </m:r>
                            </m:e>
                          </m:d>
                          <m:r>
                            <a:rPr lang="en-GB" i="1">
                              <a:latin typeface="Cambria Math" panose="02040503050406030204" pitchFamily="18" charset="0"/>
                            </a:rPr>
                            <m:t>+ </m:t>
                          </m:r>
                          <m:r>
                            <a:rPr lang="en-GB" i="1">
                              <a:latin typeface="Cambria Math" panose="02040503050406030204" pitchFamily="18" charset="0"/>
                            </a:rPr>
                            <m:t>𝑁</m:t>
                          </m:r>
                          <m:r>
                            <a:rPr lang="en-GB" i="1">
                              <a:latin typeface="Cambria Math" panose="02040503050406030204" pitchFamily="18" charset="0"/>
                              <a:ea typeface="Cambria Math" panose="02040503050406030204" pitchFamily="18" charset="0"/>
                            </a:rPr>
                            <m:t>𝜎</m:t>
                          </m:r>
                          <m:r>
                            <a:rPr lang="en-GB" i="1">
                              <a:latin typeface="Cambria Math" panose="02040503050406030204" pitchFamily="18" charset="0"/>
                              <a:ea typeface="Cambria Math" panose="02040503050406030204" pitchFamily="18" charset="0"/>
                            </a:rPr>
                            <m:t> </m:t>
                          </m:r>
                        </m:e>
                      </m:d>
                    </m:oMath>
                  </m:oMathPara>
                </a14:m>
                <a:endParaRPr lang="en-US" dirty="0"/>
              </a:p>
              <a:p>
                <a:r>
                  <a:rPr lang="en-GB" dirty="0"/>
                  <a:t>Select only centrally 8-connected region</a:t>
                </a:r>
                <a:endParaRPr lang="en-US" dirty="0"/>
              </a:p>
              <a:p>
                <a:r>
                  <a:rPr lang="en-GB" dirty="0"/>
                  <a:t>Dilate mask (disk element)</a:t>
                </a:r>
              </a:p>
              <a:p>
                <a:r>
                  <a:rPr lang="en-GB" dirty="0"/>
                  <a:t>Smooth mask (15x15 conv.)</a:t>
                </a:r>
              </a:p>
              <a:p>
                <a:r>
                  <a:rPr lang="en-GB" dirty="0"/>
                  <a:t>Fill mask with stacked bands</a:t>
                </a:r>
              </a:p>
              <a:p>
                <a:r>
                  <a:rPr lang="en-GB" dirty="0"/>
                  <a:t>Fill inverted mask with synthetic background</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𝑦</m:t>
                          </m:r>
                        </m:e>
                        <m:sub>
                          <m:r>
                            <a:rPr lang="en-GB" b="0" i="1" smtClean="0">
                              <a:latin typeface="Cambria Math" panose="02040503050406030204" pitchFamily="18" charset="0"/>
                            </a:rPr>
                            <m:t>𝑖𝑗</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𝑀</m:t>
                          </m:r>
                        </m:e>
                        <m:sub>
                          <m:r>
                            <a:rPr lang="en-GB" b="0" i="1" smtClean="0">
                              <a:latin typeface="Cambria Math" panose="02040503050406030204" pitchFamily="18" charset="0"/>
                            </a:rPr>
                            <m:t>𝑖𝑗</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𝑖𝑗</m:t>
                          </m:r>
                        </m:sub>
                      </m:sSub>
                      <m:r>
                        <a:rPr lang="en-GB" b="0" i="1" smtClean="0">
                          <a:latin typeface="Cambria Math" panose="02040503050406030204" pitchFamily="18" charset="0"/>
                        </a:rPr>
                        <m:t>+ </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𝑀</m:t>
                          </m:r>
                        </m:e>
                        <m:sub>
                          <m:r>
                            <a:rPr lang="en-GB" b="0" i="1" smtClean="0">
                              <a:latin typeface="Cambria Math" panose="02040503050406030204" pitchFamily="18" charset="0"/>
                            </a:rPr>
                            <m:t>𝑖𝑗</m:t>
                          </m:r>
                        </m:sub>
                        <m:sup>
                          <m:r>
                            <a:rPr lang="en-GB" b="0" i="1" smtClean="0">
                              <a:latin typeface="Cambria Math" panose="02040503050406030204" pitchFamily="18" charset="0"/>
                            </a:rPr>
                            <m:t>−1</m:t>
                          </m:r>
                        </m:sup>
                      </m:sSubSup>
                      <m:sSub>
                        <m:sSubPr>
                          <m:ctrlPr>
                            <a:rPr lang="en-GB" b="0" i="1" smtClean="0">
                              <a:latin typeface="Cambria Math" panose="02040503050406030204" pitchFamily="18" charset="0"/>
                            </a:rPr>
                          </m:ctrlPr>
                        </m:sSubPr>
                        <m:e>
                          <m:r>
                            <a:rPr lang="en-GB" b="0" i="1" smtClean="0">
                              <a:latin typeface="Cambria Math" panose="02040503050406030204" pitchFamily="18" charset="0"/>
                            </a:rPr>
                            <m:t>𝑏</m:t>
                          </m:r>
                        </m:e>
                        <m:sub>
                          <m:r>
                            <a:rPr lang="en-GB" b="0" i="1" smtClean="0">
                              <a:latin typeface="Cambria Math" panose="02040503050406030204" pitchFamily="18" charset="0"/>
                            </a:rPr>
                            <m:t>𝑖𝑗</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661051" y="2424842"/>
                <a:ext cx="3007440" cy="4107856"/>
              </a:xfrm>
              <a:prstGeom prst="rect">
                <a:avLst/>
              </a:prstGeom>
              <a:blipFill>
                <a:blip r:embed="rId4"/>
                <a:stretch>
                  <a:fillRect l="-1826" t="-890"/>
                </a:stretch>
              </a:blipFill>
            </p:spPr>
            <p:txBody>
              <a:bodyPr/>
              <a:lstStyle/>
              <a:p>
                <a:r>
                  <a:rPr lang="en-US">
                    <a:noFill/>
                  </a:rPr>
                  <a:t> </a:t>
                </a:r>
              </a:p>
            </p:txBody>
          </p:sp>
        </mc:Fallback>
      </mc:AlternateContent>
    </p:spTree>
    <p:extLst>
      <p:ext uri="{BB962C8B-B14F-4D97-AF65-F5344CB8AC3E}">
        <p14:creationId xmlns:p14="http://schemas.microsoft.com/office/powerpoint/2010/main" val="1453300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p:nvPr/>
        </p:nvSpPr>
        <p:spPr>
          <a:xfrm>
            <a:off x="5696472" y="4340798"/>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2" name="Picture 51"/>
          <p:cNvPicPr>
            <a:picLocks noChangeAspect="1"/>
          </p:cNvPicPr>
          <p:nvPr/>
        </p:nvPicPr>
        <p:blipFill rotWithShape="1">
          <a:blip r:embed="rId3" cstate="print">
            <a:extLst>
              <a:ext uri="{28A0092B-C50C-407E-A947-70E740481C1C}">
                <a14:useLocalDpi xmlns:a14="http://schemas.microsoft.com/office/drawing/2010/main" val="0"/>
              </a:ext>
            </a:extLst>
          </a:blip>
          <a:srcRect l="18601" t="52747" r="64997" b="15756"/>
          <a:stretch/>
        </p:blipFill>
        <p:spPr>
          <a:xfrm>
            <a:off x="151190" y="4073052"/>
            <a:ext cx="1766526" cy="190836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7008598" y="2880493"/>
                <a:ext cx="5078506" cy="591572"/>
              </a:xfrm>
              <a:prstGeom prst="rect">
                <a:avLst/>
              </a:prstGeom>
              <a:noFill/>
            </p:spPr>
            <p:txBody>
              <a:bodyPr wrap="none" lIns="0" tIns="0" rIns="0" bIns="0" rtlCol="0">
                <a:spAutoFit/>
              </a:bodyPr>
              <a:lstStyle/>
              <a:p>
                <a14:m>
                  <m:oMath xmlns:m="http://schemas.openxmlformats.org/officeDocument/2006/math">
                    <m:sSup>
                      <m:sSupPr>
                        <m:ctrlPr>
                          <a:rPr lang="en-GB" sz="3600" b="0" i="1" smtClean="0">
                            <a:latin typeface="Cambria Math" panose="02040503050406030204" pitchFamily="18" charset="0"/>
                          </a:rPr>
                        </m:ctrlPr>
                      </m:sSupPr>
                      <m:e>
                        <m:r>
                          <a:rPr lang="en-GB" sz="3600" b="0" i="1" smtClean="0">
                            <a:latin typeface="Cambria Math" panose="02040503050406030204" pitchFamily="18" charset="0"/>
                          </a:rPr>
                          <m:t>𝑥</m:t>
                        </m:r>
                      </m:e>
                      <m:sup>
                        <m:r>
                          <a:rPr lang="en-GB" sz="3600" b="0" i="1" smtClean="0">
                            <a:latin typeface="Cambria Math" panose="02040503050406030204" pitchFamily="18" charset="0"/>
                          </a:rPr>
                          <m:t>(</m:t>
                        </m:r>
                        <m:r>
                          <a:rPr lang="en-GB" sz="3600" b="0" i="1" smtClean="0">
                            <a:latin typeface="Cambria Math" panose="02040503050406030204" pitchFamily="18" charset="0"/>
                          </a:rPr>
                          <m:t>𝑙</m:t>
                        </m:r>
                        <m:r>
                          <a:rPr lang="en-GB" sz="3600" b="0" i="1" smtClean="0">
                            <a:latin typeface="Cambria Math" panose="02040503050406030204" pitchFamily="18" charset="0"/>
                          </a:rPr>
                          <m:t>)</m:t>
                        </m:r>
                      </m:sup>
                    </m:sSup>
                    <m:r>
                      <a:rPr lang="en-GB" sz="3600" b="0" i="1" smtClean="0">
                        <a:latin typeface="Cambria Math" panose="02040503050406030204" pitchFamily="18" charset="0"/>
                      </a:rPr>
                      <m:t>=</m:t>
                    </m:r>
                    <m:r>
                      <a:rPr lang="en-GB" sz="3600" b="0" i="1" smtClean="0">
                        <a:latin typeface="Cambria Math" panose="02040503050406030204" pitchFamily="18" charset="0"/>
                      </a:rPr>
                      <m:t>𝑓</m:t>
                    </m:r>
                    <m:r>
                      <a:rPr lang="en-GB" sz="3600" b="0" i="1" smtClean="0">
                        <a:latin typeface="Cambria Math" panose="02040503050406030204" pitchFamily="18" charset="0"/>
                      </a:rPr>
                      <m:t>(</m:t>
                    </m:r>
                    <m:sSup>
                      <m:sSupPr>
                        <m:ctrlPr>
                          <a:rPr lang="en-GB" sz="3600" b="0" i="1" smtClean="0">
                            <a:latin typeface="Cambria Math" panose="02040503050406030204" pitchFamily="18" charset="0"/>
                          </a:rPr>
                        </m:ctrlPr>
                      </m:sSupPr>
                      <m:e>
                        <m:r>
                          <a:rPr lang="en-GB" sz="3600" b="0" i="1" smtClean="0">
                            <a:latin typeface="Cambria Math" panose="02040503050406030204" pitchFamily="18" charset="0"/>
                          </a:rPr>
                          <m:t>𝑤</m:t>
                        </m:r>
                      </m:e>
                      <m:sup>
                        <m:d>
                          <m:dPr>
                            <m:ctrlPr>
                              <a:rPr lang="en-GB" sz="3600" b="0" i="1" smtClean="0">
                                <a:latin typeface="Cambria Math" panose="02040503050406030204" pitchFamily="18" charset="0"/>
                              </a:rPr>
                            </m:ctrlPr>
                          </m:dPr>
                          <m:e>
                            <m:r>
                              <a:rPr lang="en-GB" sz="3600" b="0" i="1" smtClean="0">
                                <a:latin typeface="Cambria Math" panose="02040503050406030204" pitchFamily="18" charset="0"/>
                              </a:rPr>
                              <m:t>𝑙</m:t>
                            </m:r>
                          </m:e>
                        </m:d>
                      </m:sup>
                    </m:sSup>
                    <m:sSup>
                      <m:sSupPr>
                        <m:ctrlPr>
                          <a:rPr lang="en-GB" sz="3600" b="0" i="1" smtClean="0">
                            <a:latin typeface="Cambria Math" panose="02040503050406030204" pitchFamily="18" charset="0"/>
                          </a:rPr>
                        </m:ctrlPr>
                      </m:sSupPr>
                      <m:e>
                        <m:r>
                          <a:rPr lang="en-GB" sz="3600" b="0" i="1" smtClean="0">
                            <a:latin typeface="Cambria Math" panose="02040503050406030204" pitchFamily="18" charset="0"/>
                          </a:rPr>
                          <m:t>𝑥</m:t>
                        </m:r>
                      </m:e>
                      <m:sup>
                        <m:d>
                          <m:dPr>
                            <m:ctrlPr>
                              <a:rPr lang="en-GB" sz="3600" b="0" i="1" smtClean="0">
                                <a:latin typeface="Cambria Math" panose="02040503050406030204" pitchFamily="18" charset="0"/>
                              </a:rPr>
                            </m:ctrlPr>
                          </m:dPr>
                          <m:e>
                            <m:r>
                              <a:rPr lang="en-GB" sz="3600" b="0" i="1" smtClean="0">
                                <a:latin typeface="Cambria Math" panose="02040503050406030204" pitchFamily="18" charset="0"/>
                              </a:rPr>
                              <m:t>𝑙</m:t>
                            </m:r>
                            <m:r>
                              <a:rPr lang="en-GB" sz="3600" b="0" i="1" smtClean="0">
                                <a:latin typeface="Cambria Math" panose="02040503050406030204" pitchFamily="18" charset="0"/>
                              </a:rPr>
                              <m:t>−1</m:t>
                            </m:r>
                          </m:e>
                        </m:d>
                      </m:sup>
                    </m:sSup>
                    <m:r>
                      <a:rPr lang="en-GB" sz="3600" b="0" i="1" smtClean="0">
                        <a:latin typeface="Cambria Math" panose="02040503050406030204" pitchFamily="18" charset="0"/>
                      </a:rPr>
                      <m:t>+</m:t>
                    </m:r>
                    <m:sSup>
                      <m:sSupPr>
                        <m:ctrlPr>
                          <a:rPr lang="en-GB" sz="3600" b="0" i="1" smtClean="0">
                            <a:latin typeface="Cambria Math" panose="02040503050406030204" pitchFamily="18" charset="0"/>
                          </a:rPr>
                        </m:ctrlPr>
                      </m:sSupPr>
                      <m:e>
                        <m:r>
                          <a:rPr lang="en-GB" sz="3600" b="0" i="1" smtClean="0">
                            <a:latin typeface="Cambria Math" panose="02040503050406030204" pitchFamily="18" charset="0"/>
                          </a:rPr>
                          <m:t>𝑏</m:t>
                        </m:r>
                      </m:e>
                      <m:sup>
                        <m:r>
                          <a:rPr lang="en-GB" sz="3600" b="0" i="1" smtClean="0">
                            <a:latin typeface="Cambria Math" panose="02040503050406030204" pitchFamily="18" charset="0"/>
                          </a:rPr>
                          <m:t>(</m:t>
                        </m:r>
                        <m:r>
                          <a:rPr lang="en-GB" sz="3600" b="0" i="1" smtClean="0">
                            <a:latin typeface="Cambria Math" panose="02040503050406030204" pitchFamily="18" charset="0"/>
                          </a:rPr>
                          <m:t>𝑙</m:t>
                        </m:r>
                        <m:r>
                          <a:rPr lang="en-GB" sz="3600" b="0" i="1" smtClean="0">
                            <a:latin typeface="Cambria Math" panose="02040503050406030204" pitchFamily="18" charset="0"/>
                          </a:rPr>
                          <m:t>)</m:t>
                        </m:r>
                      </m:sup>
                    </m:sSup>
                  </m:oMath>
                </a14:m>
                <a:r>
                  <a:rPr lang="en-US" sz="3600" dirty="0"/>
                  <a:t>)</a:t>
                </a:r>
              </a:p>
            </p:txBody>
          </p:sp>
        </mc:Choice>
        <mc:Fallback xmlns="">
          <p:sp>
            <p:nvSpPr>
              <p:cNvPr id="3" name="TextBox 2"/>
              <p:cNvSpPr txBox="1">
                <a:spLocks noRot="1" noChangeAspect="1" noMove="1" noResize="1" noEditPoints="1" noAdjustHandles="1" noChangeArrowheads="1" noChangeShapeType="1" noTextEdit="1"/>
              </p:cNvSpPr>
              <p:nvPr/>
            </p:nvSpPr>
            <p:spPr>
              <a:xfrm>
                <a:off x="7008598" y="2880493"/>
                <a:ext cx="5078506" cy="591572"/>
              </a:xfrm>
              <a:prstGeom prst="rect">
                <a:avLst/>
              </a:prstGeom>
              <a:blipFill>
                <a:blip r:embed="rId4"/>
                <a:stretch>
                  <a:fillRect t="-16495" r="-4442" b="-46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93666" y="2761504"/>
                <a:ext cx="6319359" cy="767839"/>
              </a:xfrm>
              <a:prstGeom prst="rect">
                <a:avLst/>
              </a:prstGeom>
              <a:noFill/>
            </p:spPr>
            <p:txBody>
              <a:bodyPr wrap="none" lIns="0" tIns="0" rIns="0" bIns="0" rtlCol="0">
                <a:spAutoFit/>
              </a:bodyPr>
              <a:lstStyle/>
              <a:p>
                <a14:m>
                  <m:oMath xmlns:m="http://schemas.openxmlformats.org/officeDocument/2006/math">
                    <m:sSubSup>
                      <m:sSubSupPr>
                        <m:ctrlPr>
                          <a:rPr lang="en-GB" sz="3600" b="0" i="1" smtClean="0">
                            <a:latin typeface="Cambria Math" panose="02040503050406030204" pitchFamily="18" charset="0"/>
                          </a:rPr>
                        </m:ctrlPr>
                      </m:sSubSupPr>
                      <m:e>
                        <m:r>
                          <a:rPr lang="en-GB" sz="3600" b="0" i="1" smtClean="0">
                            <a:latin typeface="Cambria Math" panose="02040503050406030204" pitchFamily="18" charset="0"/>
                          </a:rPr>
                          <m:t>𝑥</m:t>
                        </m:r>
                      </m:e>
                      <m:sub>
                        <m:r>
                          <a:rPr lang="en-GB" sz="3600" b="0" i="1" smtClean="0">
                            <a:latin typeface="Cambria Math" panose="02040503050406030204" pitchFamily="18" charset="0"/>
                          </a:rPr>
                          <m:t>𝑗</m:t>
                        </m:r>
                      </m:sub>
                      <m:sup>
                        <m:r>
                          <a:rPr lang="en-GB" sz="3600" b="0" i="1" smtClean="0">
                            <a:latin typeface="Cambria Math" panose="02040503050406030204" pitchFamily="18" charset="0"/>
                          </a:rPr>
                          <m:t>(</m:t>
                        </m:r>
                        <m:r>
                          <a:rPr lang="en-GB" sz="3600" b="0" i="1" smtClean="0">
                            <a:latin typeface="Cambria Math" panose="02040503050406030204" pitchFamily="18" charset="0"/>
                          </a:rPr>
                          <m:t>𝑙</m:t>
                        </m:r>
                        <m:r>
                          <a:rPr lang="en-GB" sz="3600" b="0" i="1" smtClean="0">
                            <a:latin typeface="Cambria Math" panose="02040503050406030204" pitchFamily="18" charset="0"/>
                          </a:rPr>
                          <m:t>)</m:t>
                        </m:r>
                      </m:sup>
                    </m:sSubSup>
                    <m:r>
                      <a:rPr lang="en-GB" sz="3600" b="0" i="1" smtClean="0">
                        <a:latin typeface="Cambria Math" panose="02040503050406030204" pitchFamily="18" charset="0"/>
                      </a:rPr>
                      <m:t>=</m:t>
                    </m:r>
                    <m:r>
                      <a:rPr lang="en-GB" sz="3600" b="0" i="1" smtClean="0">
                        <a:latin typeface="Cambria Math" panose="02040503050406030204" pitchFamily="18" charset="0"/>
                      </a:rPr>
                      <m:t>𝑓</m:t>
                    </m:r>
                    <m:r>
                      <a:rPr lang="en-GB" sz="3600" b="0" i="1" smtClean="0">
                        <a:latin typeface="Cambria Math" panose="02040503050406030204" pitchFamily="18" charset="0"/>
                      </a:rPr>
                      <m:t>(</m:t>
                    </m:r>
                    <m:nary>
                      <m:naryPr>
                        <m:chr m:val="∑"/>
                        <m:ctrlPr>
                          <a:rPr lang="en-GB" sz="3600" i="1">
                            <a:latin typeface="Cambria Math" panose="02040503050406030204" pitchFamily="18" charset="0"/>
                          </a:rPr>
                        </m:ctrlPr>
                      </m:naryPr>
                      <m:sub>
                        <m:r>
                          <m:rPr>
                            <m:brk m:alnAt="23"/>
                          </m:rPr>
                          <a:rPr lang="en-GB" sz="3600" i="1">
                            <a:latin typeface="Cambria Math" panose="02040503050406030204" pitchFamily="18" charset="0"/>
                          </a:rPr>
                          <m:t>𝑖</m:t>
                        </m:r>
                      </m:sub>
                      <m:sup/>
                      <m:e>
                        <m:sSubSup>
                          <m:sSubSupPr>
                            <m:ctrlPr>
                              <a:rPr lang="en-GB" sz="3600" i="1">
                                <a:latin typeface="Cambria Math" panose="02040503050406030204" pitchFamily="18" charset="0"/>
                              </a:rPr>
                            </m:ctrlPr>
                          </m:sSubSupPr>
                          <m:e>
                            <m:r>
                              <a:rPr lang="en-GB" sz="3600" i="1">
                                <a:latin typeface="Cambria Math" panose="02040503050406030204" pitchFamily="18" charset="0"/>
                              </a:rPr>
                              <m:t>𝑤</m:t>
                            </m:r>
                          </m:e>
                          <m:sub>
                            <m:r>
                              <a:rPr lang="en-GB" sz="3600" i="1">
                                <a:latin typeface="Cambria Math" panose="02040503050406030204" pitchFamily="18" charset="0"/>
                              </a:rPr>
                              <m:t>𝑖</m:t>
                            </m:r>
                            <m:r>
                              <a:rPr lang="en-GB" sz="3600" i="1">
                                <a:latin typeface="Cambria Math" panose="02040503050406030204" pitchFamily="18" charset="0"/>
                              </a:rPr>
                              <m:t>,</m:t>
                            </m:r>
                            <m:r>
                              <a:rPr lang="en-GB" sz="3600" i="1">
                                <a:latin typeface="Cambria Math" panose="02040503050406030204" pitchFamily="18" charset="0"/>
                              </a:rPr>
                              <m:t>𝑗</m:t>
                            </m:r>
                          </m:sub>
                          <m:sup>
                            <m:r>
                              <a:rPr lang="en-GB" sz="3600" i="1">
                                <a:latin typeface="Cambria Math" panose="02040503050406030204" pitchFamily="18" charset="0"/>
                              </a:rPr>
                              <m:t>(</m:t>
                            </m:r>
                            <m:r>
                              <a:rPr lang="en-GB" sz="3600" i="1">
                                <a:latin typeface="Cambria Math" panose="02040503050406030204" pitchFamily="18" charset="0"/>
                              </a:rPr>
                              <m:t>𝑙</m:t>
                            </m:r>
                            <m:r>
                              <a:rPr lang="en-GB" sz="3600" i="1">
                                <a:latin typeface="Cambria Math" panose="02040503050406030204" pitchFamily="18" charset="0"/>
                              </a:rPr>
                              <m:t>)</m:t>
                            </m:r>
                          </m:sup>
                        </m:sSubSup>
                        <m:r>
                          <a:rPr lang="en-GB" sz="3600" i="1">
                            <a:latin typeface="Cambria Math" panose="02040503050406030204" pitchFamily="18" charset="0"/>
                            <a:ea typeface="Cambria Math" panose="02040503050406030204" pitchFamily="18" charset="0"/>
                          </a:rPr>
                          <m:t>∗</m:t>
                        </m:r>
                        <m:r>
                          <a:rPr lang="en-GB" sz="3600" i="1">
                            <a:latin typeface="Cambria Math" panose="02040503050406030204" pitchFamily="18" charset="0"/>
                          </a:rPr>
                          <m:t> </m:t>
                        </m:r>
                        <m:sSubSup>
                          <m:sSubSupPr>
                            <m:ctrlPr>
                              <a:rPr lang="en-GB" sz="3600" i="1">
                                <a:latin typeface="Cambria Math" panose="02040503050406030204" pitchFamily="18" charset="0"/>
                              </a:rPr>
                            </m:ctrlPr>
                          </m:sSubSupPr>
                          <m:e>
                            <m:r>
                              <a:rPr lang="en-GB" sz="3600" i="1">
                                <a:latin typeface="Cambria Math" panose="02040503050406030204" pitchFamily="18" charset="0"/>
                              </a:rPr>
                              <m:t>𝑥</m:t>
                            </m:r>
                          </m:e>
                          <m:sub>
                            <m:r>
                              <a:rPr lang="en-GB" sz="3600" i="1">
                                <a:latin typeface="Cambria Math" panose="02040503050406030204" pitchFamily="18" charset="0"/>
                              </a:rPr>
                              <m:t>𝑖</m:t>
                            </m:r>
                          </m:sub>
                          <m:sup>
                            <m:r>
                              <a:rPr lang="en-GB" sz="3600" i="1">
                                <a:latin typeface="Cambria Math" panose="02040503050406030204" pitchFamily="18" charset="0"/>
                              </a:rPr>
                              <m:t>(</m:t>
                            </m:r>
                            <m:r>
                              <a:rPr lang="en-GB" sz="3600" i="1">
                                <a:latin typeface="Cambria Math" panose="02040503050406030204" pitchFamily="18" charset="0"/>
                              </a:rPr>
                              <m:t>𝑙</m:t>
                            </m:r>
                            <m:r>
                              <a:rPr lang="en-GB" sz="3600" i="1">
                                <a:latin typeface="Cambria Math" panose="02040503050406030204" pitchFamily="18" charset="0"/>
                              </a:rPr>
                              <m:t>−1)</m:t>
                            </m:r>
                          </m:sup>
                        </m:sSubSup>
                      </m:e>
                    </m:nary>
                    <m:r>
                      <a:rPr lang="en-GB" sz="3600" b="0" i="1" smtClean="0">
                        <a:latin typeface="Cambria Math" panose="02040503050406030204" pitchFamily="18" charset="0"/>
                      </a:rPr>
                      <m:t>+</m:t>
                    </m:r>
                    <m:sSup>
                      <m:sSupPr>
                        <m:ctrlPr>
                          <a:rPr lang="en-GB" sz="3600" b="0" i="1" smtClean="0">
                            <a:latin typeface="Cambria Math" panose="02040503050406030204" pitchFamily="18" charset="0"/>
                          </a:rPr>
                        </m:ctrlPr>
                      </m:sSupPr>
                      <m:e>
                        <m:r>
                          <a:rPr lang="en-GB" sz="3600" b="0" i="1" smtClean="0">
                            <a:latin typeface="Cambria Math" panose="02040503050406030204" pitchFamily="18" charset="0"/>
                          </a:rPr>
                          <m:t>𝑏</m:t>
                        </m:r>
                      </m:e>
                      <m:sup>
                        <m:r>
                          <a:rPr lang="en-GB" sz="3600" b="0" i="1" smtClean="0">
                            <a:latin typeface="Cambria Math" panose="02040503050406030204" pitchFamily="18" charset="0"/>
                          </a:rPr>
                          <m:t>(</m:t>
                        </m:r>
                        <m:r>
                          <a:rPr lang="en-GB" sz="3600" b="0" i="1" smtClean="0">
                            <a:latin typeface="Cambria Math" panose="02040503050406030204" pitchFamily="18" charset="0"/>
                          </a:rPr>
                          <m:t>𝑙</m:t>
                        </m:r>
                        <m:r>
                          <a:rPr lang="en-GB" sz="3600" b="0" i="1" smtClean="0">
                            <a:latin typeface="Cambria Math" panose="02040503050406030204" pitchFamily="18" charset="0"/>
                          </a:rPr>
                          <m:t>)</m:t>
                        </m:r>
                      </m:sup>
                    </m:sSup>
                  </m:oMath>
                </a14:m>
                <a:r>
                  <a:rPr lang="en-US" sz="3600" dirty="0"/>
                  <a:t>)</a:t>
                </a:r>
              </a:p>
            </p:txBody>
          </p:sp>
        </mc:Choice>
        <mc:Fallback xmlns="">
          <p:sp>
            <p:nvSpPr>
              <p:cNvPr id="41" name="TextBox 40"/>
              <p:cNvSpPr txBox="1">
                <a:spLocks noRot="1" noChangeAspect="1" noMove="1" noResize="1" noEditPoints="1" noAdjustHandles="1" noChangeArrowheads="1" noChangeShapeType="1" noTextEdit="1"/>
              </p:cNvSpPr>
              <p:nvPr/>
            </p:nvSpPr>
            <p:spPr>
              <a:xfrm>
                <a:off x="293666" y="2761504"/>
                <a:ext cx="6319359" cy="767839"/>
              </a:xfrm>
              <a:prstGeom prst="rect">
                <a:avLst/>
              </a:prstGeom>
              <a:blipFill>
                <a:blip r:embed="rId5"/>
                <a:stretch>
                  <a:fillRect t="-2381" r="-3472" b="-23810"/>
                </a:stretch>
              </a:blipFill>
            </p:spPr>
            <p:txBody>
              <a:bodyPr/>
              <a:lstStyle/>
              <a:p>
                <a:r>
                  <a:rPr lang="en-US">
                    <a:noFill/>
                  </a:rPr>
                  <a:t> </a:t>
                </a:r>
              </a:p>
            </p:txBody>
          </p:sp>
        </mc:Fallback>
      </mc:AlternateContent>
      <p:sp>
        <p:nvSpPr>
          <p:cNvPr id="4" name="Rectangle 3"/>
          <p:cNvSpPr/>
          <p:nvPr/>
        </p:nvSpPr>
        <p:spPr>
          <a:xfrm>
            <a:off x="2265470" y="4167768"/>
            <a:ext cx="1298697" cy="12954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Rectangle 42"/>
          <p:cNvSpPr/>
          <p:nvPr/>
        </p:nvSpPr>
        <p:spPr>
          <a:xfrm>
            <a:off x="2417870" y="4320168"/>
            <a:ext cx="1298697" cy="12954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Rectangle 43"/>
          <p:cNvSpPr/>
          <p:nvPr/>
        </p:nvSpPr>
        <p:spPr>
          <a:xfrm>
            <a:off x="2570270" y="4472568"/>
            <a:ext cx="1298697" cy="129540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8" name="Rectangle 47"/>
          <p:cNvSpPr/>
          <p:nvPr/>
        </p:nvSpPr>
        <p:spPr>
          <a:xfrm>
            <a:off x="5831344" y="4477958"/>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ectangle 48"/>
          <p:cNvSpPr/>
          <p:nvPr/>
        </p:nvSpPr>
        <p:spPr>
          <a:xfrm>
            <a:off x="5983744" y="4630358"/>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ectangle 49"/>
          <p:cNvSpPr/>
          <p:nvPr/>
        </p:nvSpPr>
        <p:spPr>
          <a:xfrm>
            <a:off x="6136144" y="4782758"/>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1" name="Rectangle 50"/>
          <p:cNvSpPr/>
          <p:nvPr/>
        </p:nvSpPr>
        <p:spPr>
          <a:xfrm>
            <a:off x="7289556" y="4131456"/>
            <a:ext cx="144319" cy="204363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Oval 53"/>
          <p:cNvSpPr/>
          <p:nvPr/>
        </p:nvSpPr>
        <p:spPr>
          <a:xfrm>
            <a:off x="8377832" y="3947235"/>
            <a:ext cx="640080" cy="64008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3200" dirty="0"/>
              <a:t>1</a:t>
            </a:r>
            <a:endParaRPr lang="en-US" sz="3200" dirty="0"/>
          </a:p>
        </p:txBody>
      </p:sp>
      <p:sp>
        <p:nvSpPr>
          <p:cNvPr id="57" name="Oval 56"/>
          <p:cNvSpPr/>
          <p:nvPr/>
        </p:nvSpPr>
        <p:spPr>
          <a:xfrm>
            <a:off x="8371358" y="5713757"/>
            <a:ext cx="640080" cy="64008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3200" dirty="0"/>
              <a:t>2</a:t>
            </a:r>
            <a:endParaRPr lang="en-US" sz="3200" dirty="0"/>
          </a:p>
        </p:txBody>
      </p:sp>
      <p:sp>
        <p:nvSpPr>
          <p:cNvPr id="58" name="Oval 57"/>
          <p:cNvSpPr/>
          <p:nvPr/>
        </p:nvSpPr>
        <p:spPr>
          <a:xfrm>
            <a:off x="9945153" y="4728726"/>
            <a:ext cx="640080" cy="640080"/>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61" name="Straight Arrow Connector 60"/>
          <p:cNvCxnSpPr>
            <a:cxnSpLocks/>
          </p:cNvCxnSpPr>
          <p:nvPr/>
        </p:nvCxnSpPr>
        <p:spPr>
          <a:xfrm flipV="1">
            <a:off x="9463278" y="5290702"/>
            <a:ext cx="594360" cy="756060"/>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a:cxnSpLocks/>
          </p:cNvCxnSpPr>
          <p:nvPr/>
        </p:nvCxnSpPr>
        <p:spPr>
          <a:xfrm>
            <a:off x="10585233" y="5002613"/>
            <a:ext cx="457200" cy="19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p:cNvCxnSpPr>
            <a:cxnSpLocks/>
          </p:cNvCxnSpPr>
          <p:nvPr/>
        </p:nvCxnSpPr>
        <p:spPr>
          <a:xfrm>
            <a:off x="9437096" y="4250201"/>
            <a:ext cx="594360" cy="5317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a:stCxn id="57" idx="6"/>
          </p:cNvCxnSpPr>
          <p:nvPr/>
        </p:nvCxnSpPr>
        <p:spPr>
          <a:xfrm>
            <a:off x="9011438" y="6033797"/>
            <a:ext cx="4572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70" name="Straight Connector 69"/>
          <p:cNvCxnSpPr>
            <a:cxnSpLocks/>
          </p:cNvCxnSpPr>
          <p:nvPr/>
        </p:nvCxnSpPr>
        <p:spPr>
          <a:xfrm>
            <a:off x="8980730" y="4250201"/>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9945153" y="4686018"/>
            <a:ext cx="640080" cy="640080"/>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3200" dirty="0"/>
              <a:t>3</a:t>
            </a:r>
            <a:endParaRPr lang="en-US" dirty="0"/>
          </a:p>
        </p:txBody>
      </p:sp>
      <p:sp>
        <p:nvSpPr>
          <p:cNvPr id="23" name="Left Brace 22"/>
          <p:cNvSpPr/>
          <p:nvPr/>
        </p:nvSpPr>
        <p:spPr>
          <a:xfrm rot="5400000">
            <a:off x="3586057" y="433394"/>
            <a:ext cx="176358" cy="663363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2" name="Left Brace 71"/>
          <p:cNvSpPr/>
          <p:nvPr/>
        </p:nvSpPr>
        <p:spPr>
          <a:xfrm rot="5400000">
            <a:off x="9180407" y="1729385"/>
            <a:ext cx="233829" cy="4004466"/>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73" name="Straight Connector 72"/>
          <p:cNvCxnSpPr>
            <a:cxnSpLocks/>
          </p:cNvCxnSpPr>
          <p:nvPr/>
        </p:nvCxnSpPr>
        <p:spPr>
          <a:xfrm>
            <a:off x="7593698" y="4253362"/>
            <a:ext cx="777660" cy="64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flipV="1">
            <a:off x="7593698" y="4259782"/>
            <a:ext cx="777660" cy="8762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flipV="1">
            <a:off x="7657287" y="4259782"/>
            <a:ext cx="714071" cy="17193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p:cNvCxnSpPr>
          <p:nvPr/>
        </p:nvCxnSpPr>
        <p:spPr>
          <a:xfrm>
            <a:off x="9011438" y="6034085"/>
            <a:ext cx="4572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1" name="Straight Connector 80"/>
          <p:cNvCxnSpPr>
            <a:cxnSpLocks/>
          </p:cNvCxnSpPr>
          <p:nvPr/>
        </p:nvCxnSpPr>
        <p:spPr>
          <a:xfrm>
            <a:off x="7657287" y="4259782"/>
            <a:ext cx="714071" cy="178698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4" name="Straight Connector 83"/>
          <p:cNvCxnSpPr>
            <a:cxnSpLocks/>
            <a:endCxn id="57" idx="2"/>
          </p:cNvCxnSpPr>
          <p:nvPr/>
        </p:nvCxnSpPr>
        <p:spPr>
          <a:xfrm>
            <a:off x="7592539" y="5136000"/>
            <a:ext cx="778819" cy="89779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5" name="Straight Connector 84"/>
          <p:cNvCxnSpPr>
            <a:cxnSpLocks/>
            <a:endCxn id="57" idx="2"/>
          </p:cNvCxnSpPr>
          <p:nvPr/>
        </p:nvCxnSpPr>
        <p:spPr>
          <a:xfrm>
            <a:off x="7657287" y="6012218"/>
            <a:ext cx="714071" cy="2157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2" name="Rectangle 91"/>
          <p:cNvSpPr/>
          <p:nvPr/>
        </p:nvSpPr>
        <p:spPr>
          <a:xfrm>
            <a:off x="1340317" y="5098147"/>
            <a:ext cx="365760" cy="365760"/>
          </a:xfrm>
          <a:prstGeom prst="rect">
            <a:avLst/>
          </a:prstGeom>
          <a:noFill/>
          <a:ln w="28575">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3" name="Rectangle 92"/>
          <p:cNvSpPr/>
          <p:nvPr/>
        </p:nvSpPr>
        <p:spPr>
          <a:xfrm>
            <a:off x="3458671" y="4618294"/>
            <a:ext cx="324675" cy="323851"/>
          </a:xfrm>
          <a:prstGeom prst="rect">
            <a:avLst/>
          </a:prstGeom>
          <a:noFill/>
          <a:ln w="28575">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6" name="Straight Connector 95"/>
          <p:cNvCxnSpPr>
            <a:cxnSpLocks/>
          </p:cNvCxnSpPr>
          <p:nvPr/>
        </p:nvCxnSpPr>
        <p:spPr>
          <a:xfrm flipV="1">
            <a:off x="1700035" y="4942145"/>
            <a:ext cx="1753311" cy="5301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p:cNvCxnSpPr>
          <p:nvPr/>
        </p:nvCxnSpPr>
        <p:spPr>
          <a:xfrm flipV="1">
            <a:off x="1717354" y="4618295"/>
            <a:ext cx="1748444" cy="4714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6187489" y="5042795"/>
            <a:ext cx="182880" cy="182880"/>
          </a:xfrm>
          <a:prstGeom prst="rect">
            <a:avLst/>
          </a:prstGeom>
          <a:noFill/>
          <a:ln w="28575">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27" name="Straight Connector 126"/>
          <p:cNvCxnSpPr>
            <a:cxnSpLocks/>
          </p:cNvCxnSpPr>
          <p:nvPr/>
        </p:nvCxnSpPr>
        <p:spPr>
          <a:xfrm flipV="1">
            <a:off x="6255397" y="4205960"/>
            <a:ext cx="1022882" cy="665478"/>
          </a:xfrm>
          <a:prstGeom prst="line">
            <a:avLst/>
          </a:prstGeom>
          <a:ln w="12700"/>
        </p:spPr>
        <p:style>
          <a:lnRef idx="1">
            <a:schemeClr val="dk1"/>
          </a:lnRef>
          <a:fillRef idx="0">
            <a:schemeClr val="dk1"/>
          </a:fillRef>
          <a:effectRef idx="0">
            <a:schemeClr val="dk1"/>
          </a:effectRef>
          <a:fontRef idx="minor">
            <a:schemeClr val="tx1"/>
          </a:fontRef>
        </p:style>
      </p:cxnSp>
      <p:cxnSp>
        <p:nvCxnSpPr>
          <p:cNvPr id="130" name="Straight Connector 129"/>
          <p:cNvCxnSpPr>
            <a:cxnSpLocks/>
          </p:cNvCxnSpPr>
          <p:nvPr/>
        </p:nvCxnSpPr>
        <p:spPr>
          <a:xfrm flipV="1">
            <a:off x="6421378" y="4363656"/>
            <a:ext cx="864324" cy="512939"/>
          </a:xfrm>
          <a:prstGeom prst="line">
            <a:avLst/>
          </a:prstGeom>
          <a:ln w="12700"/>
        </p:spPr>
        <p:style>
          <a:lnRef idx="1">
            <a:schemeClr val="dk1"/>
          </a:lnRef>
          <a:fillRef idx="0">
            <a:schemeClr val="dk1"/>
          </a:fillRef>
          <a:effectRef idx="0">
            <a:schemeClr val="dk1"/>
          </a:effectRef>
          <a:fontRef idx="minor">
            <a:schemeClr val="tx1"/>
          </a:fontRef>
        </p:style>
      </p:cxnSp>
      <p:cxnSp>
        <p:nvCxnSpPr>
          <p:cNvPr id="136" name="Straight Connector 135"/>
          <p:cNvCxnSpPr>
            <a:cxnSpLocks/>
          </p:cNvCxnSpPr>
          <p:nvPr/>
        </p:nvCxnSpPr>
        <p:spPr>
          <a:xfrm flipV="1">
            <a:off x="6574141" y="4526486"/>
            <a:ext cx="720948" cy="344952"/>
          </a:xfrm>
          <a:prstGeom prst="line">
            <a:avLst/>
          </a:prstGeom>
          <a:ln w="12700"/>
        </p:spPr>
        <p:style>
          <a:lnRef idx="1">
            <a:schemeClr val="dk1"/>
          </a:lnRef>
          <a:fillRef idx="0">
            <a:schemeClr val="dk1"/>
          </a:fillRef>
          <a:effectRef idx="0">
            <a:schemeClr val="dk1"/>
          </a:effectRef>
          <a:fontRef idx="minor">
            <a:schemeClr val="tx1"/>
          </a:fontRef>
        </p:style>
      </p:cxnSp>
      <p:sp>
        <p:nvSpPr>
          <p:cNvPr id="140" name="TextBox 139"/>
          <p:cNvSpPr txBox="1"/>
          <p:nvPr/>
        </p:nvSpPr>
        <p:spPr>
          <a:xfrm>
            <a:off x="11043228" y="4639088"/>
            <a:ext cx="1043876" cy="646331"/>
          </a:xfrm>
          <a:prstGeom prst="rect">
            <a:avLst/>
          </a:prstGeom>
          <a:noFill/>
        </p:spPr>
        <p:txBody>
          <a:bodyPr wrap="none" rtlCol="0">
            <a:spAutoFit/>
          </a:bodyPr>
          <a:lstStyle/>
          <a:p>
            <a:r>
              <a:rPr lang="en-GB" sz="3600" dirty="0">
                <a:solidFill>
                  <a:srgbClr val="92D050"/>
                </a:solidFill>
                <a:latin typeface="Cambria Math" panose="02040503050406030204" pitchFamily="18" charset="0"/>
                <a:ea typeface="Cambria Math" panose="02040503050406030204" pitchFamily="18" charset="0"/>
              </a:rPr>
              <a:t>0.56</a:t>
            </a:r>
            <a:endParaRPr lang="en-US" sz="3600" dirty="0">
              <a:solidFill>
                <a:srgbClr val="92D050"/>
              </a:solidFill>
              <a:latin typeface="Cambria Math" panose="02040503050406030204" pitchFamily="18" charset="0"/>
              <a:ea typeface="Cambria Math" panose="02040503050406030204" pitchFamily="18" charset="0"/>
            </a:endParaRPr>
          </a:p>
        </p:txBody>
      </p:sp>
      <p:sp>
        <p:nvSpPr>
          <p:cNvPr id="150" name="Rectangle 149"/>
          <p:cNvSpPr/>
          <p:nvPr/>
        </p:nvSpPr>
        <p:spPr>
          <a:xfrm>
            <a:off x="4312366" y="4466661"/>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1" name="Rectangle 150"/>
          <p:cNvSpPr/>
          <p:nvPr/>
        </p:nvSpPr>
        <p:spPr>
          <a:xfrm>
            <a:off x="4464766" y="4619061"/>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2" name="Rectangle 151"/>
          <p:cNvSpPr/>
          <p:nvPr/>
        </p:nvSpPr>
        <p:spPr>
          <a:xfrm>
            <a:off x="4617166" y="4771461"/>
            <a:ext cx="731520" cy="73152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3" name="Rectangle 152"/>
          <p:cNvSpPr/>
          <p:nvPr/>
        </p:nvSpPr>
        <p:spPr>
          <a:xfrm>
            <a:off x="4854932" y="5231185"/>
            <a:ext cx="182880" cy="182880"/>
          </a:xfrm>
          <a:prstGeom prst="rect">
            <a:avLst/>
          </a:prstGeom>
          <a:noFill/>
          <a:ln w="28575">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57" name="Straight Connector 156"/>
          <p:cNvCxnSpPr>
            <a:cxnSpLocks/>
          </p:cNvCxnSpPr>
          <p:nvPr/>
        </p:nvCxnSpPr>
        <p:spPr>
          <a:xfrm flipH="1" flipV="1">
            <a:off x="3787200" y="4630221"/>
            <a:ext cx="1048944" cy="5770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cxnSpLocks/>
          </p:cNvCxnSpPr>
          <p:nvPr/>
        </p:nvCxnSpPr>
        <p:spPr>
          <a:xfrm flipH="1" flipV="1">
            <a:off x="3789874" y="4931829"/>
            <a:ext cx="1047429" cy="468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cxnSpLocks/>
            <a:endCxn id="103" idx="2"/>
          </p:cNvCxnSpPr>
          <p:nvPr/>
        </p:nvCxnSpPr>
        <p:spPr>
          <a:xfrm flipV="1">
            <a:off x="5055441" y="5225675"/>
            <a:ext cx="1223488" cy="1861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cxnSpLocks/>
          </p:cNvCxnSpPr>
          <p:nvPr/>
        </p:nvCxnSpPr>
        <p:spPr>
          <a:xfrm flipV="1">
            <a:off x="5055163" y="5032570"/>
            <a:ext cx="1114523" cy="1921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1178876" y="1837091"/>
            <a:ext cx="4053867" cy="646331"/>
          </a:xfrm>
          <a:prstGeom prst="rect">
            <a:avLst/>
          </a:prstGeom>
          <a:noFill/>
        </p:spPr>
        <p:txBody>
          <a:bodyPr wrap="none" rtlCol="0">
            <a:spAutoFit/>
          </a:bodyPr>
          <a:lstStyle/>
          <a:p>
            <a:r>
              <a:rPr lang="en-GB" sz="3600" dirty="0"/>
              <a:t>Convolutional Layers</a:t>
            </a:r>
            <a:endParaRPr lang="en-US" sz="3600" dirty="0"/>
          </a:p>
        </p:txBody>
      </p:sp>
      <p:sp>
        <p:nvSpPr>
          <p:cNvPr id="181" name="TextBox 180"/>
          <p:cNvSpPr txBox="1"/>
          <p:nvPr/>
        </p:nvSpPr>
        <p:spPr>
          <a:xfrm>
            <a:off x="7189429" y="1888353"/>
            <a:ext cx="4495333" cy="646331"/>
          </a:xfrm>
          <a:prstGeom prst="rect">
            <a:avLst/>
          </a:prstGeom>
          <a:noFill/>
        </p:spPr>
        <p:txBody>
          <a:bodyPr wrap="none" rtlCol="0">
            <a:spAutoFit/>
          </a:bodyPr>
          <a:lstStyle/>
          <a:p>
            <a:r>
              <a:rPr lang="en-GB" sz="3600" dirty="0"/>
              <a:t>Fully-Connected Layers</a:t>
            </a:r>
            <a:endParaRPr lang="en-US" sz="3600" dirty="0"/>
          </a:p>
        </p:txBody>
      </p:sp>
      <p:sp>
        <p:nvSpPr>
          <p:cNvPr id="182" name="Title 5"/>
          <p:cNvSpPr>
            <a:spLocks noGrp="1"/>
          </p:cNvSpPr>
          <p:nvPr>
            <p:ph type="title"/>
          </p:nvPr>
        </p:nvSpPr>
        <p:spPr>
          <a:xfrm>
            <a:off x="878344" y="146518"/>
            <a:ext cx="10515600" cy="1325563"/>
          </a:xfrm>
        </p:spPr>
        <p:txBody>
          <a:bodyPr/>
          <a:lstStyle/>
          <a:p>
            <a:r>
              <a:rPr lang="en-GB" dirty="0"/>
              <a:t>All Together: Network Architecture</a:t>
            </a:r>
            <a:endParaRPr lang="en-US" dirty="0"/>
          </a:p>
        </p:txBody>
      </p:sp>
    </p:spTree>
    <p:extLst>
      <p:ext uri="{BB962C8B-B14F-4D97-AF65-F5344CB8AC3E}">
        <p14:creationId xmlns:p14="http://schemas.microsoft.com/office/powerpoint/2010/main" val="486172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Train Your </a:t>
            </a:r>
            <a:r>
              <a:rPr lang="en-GB" strike="sngStrike" dirty="0"/>
              <a:t>Dragon</a:t>
            </a:r>
            <a:r>
              <a:rPr lang="en-GB" dirty="0"/>
              <a:t> Network</a:t>
            </a:r>
            <a:endParaRPr lang="en-US" dirty="0"/>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94" t="13781" r="3877" b="12719"/>
          <a:stretch/>
        </p:blipFill>
        <p:spPr>
          <a:xfrm>
            <a:off x="91797" y="1608880"/>
            <a:ext cx="12100203" cy="5058137"/>
          </a:xfrm>
        </p:spPr>
      </p:pic>
    </p:spTree>
    <p:extLst>
      <p:ext uri="{BB962C8B-B14F-4D97-AF65-F5344CB8AC3E}">
        <p14:creationId xmlns:p14="http://schemas.microsoft.com/office/powerpoint/2010/main" val="3963820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GB" dirty="0"/>
              <a:t>Making It Work: Regularization Effectiveness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5909" y="1422400"/>
            <a:ext cx="10092263" cy="3784599"/>
          </a:xfrm>
        </p:spPr>
      </p:pic>
      <p:sp>
        <p:nvSpPr>
          <p:cNvPr id="7" name="TextBox 6"/>
          <p:cNvSpPr txBox="1"/>
          <p:nvPr/>
        </p:nvSpPr>
        <p:spPr>
          <a:xfrm>
            <a:off x="1414725" y="5206998"/>
            <a:ext cx="4508500" cy="584775"/>
          </a:xfrm>
          <a:prstGeom prst="rect">
            <a:avLst/>
          </a:prstGeom>
          <a:noFill/>
        </p:spPr>
        <p:txBody>
          <a:bodyPr wrap="square" rtlCol="0">
            <a:spAutoFit/>
          </a:bodyPr>
          <a:lstStyle/>
          <a:p>
            <a:pPr algn="ctr"/>
            <a:r>
              <a:rPr lang="en-GB" sz="3200" dirty="0"/>
              <a:t>Without Regularization</a:t>
            </a:r>
            <a:endParaRPr lang="en-US" sz="3200" dirty="0"/>
          </a:p>
        </p:txBody>
      </p:sp>
      <p:sp>
        <p:nvSpPr>
          <p:cNvPr id="9" name="TextBox 8"/>
          <p:cNvSpPr txBox="1"/>
          <p:nvPr/>
        </p:nvSpPr>
        <p:spPr>
          <a:xfrm>
            <a:off x="6192040" y="5206998"/>
            <a:ext cx="4508500" cy="584775"/>
          </a:xfrm>
          <a:prstGeom prst="rect">
            <a:avLst/>
          </a:prstGeom>
          <a:noFill/>
        </p:spPr>
        <p:txBody>
          <a:bodyPr wrap="square" rtlCol="0">
            <a:spAutoFit/>
          </a:bodyPr>
          <a:lstStyle/>
          <a:p>
            <a:pPr algn="ctr"/>
            <a:r>
              <a:rPr lang="en-GB" sz="3200" dirty="0"/>
              <a:t>With Regularization</a:t>
            </a:r>
            <a:endParaRPr lang="en-US" sz="3200" dirty="0"/>
          </a:p>
        </p:txBody>
      </p:sp>
    </p:spTree>
    <p:extLst>
      <p:ext uri="{BB962C8B-B14F-4D97-AF65-F5344CB8AC3E}">
        <p14:creationId xmlns:p14="http://schemas.microsoft.com/office/powerpoint/2010/main" val="1794506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511178" y="160337"/>
            <a:ext cx="10515600" cy="1325563"/>
          </a:xfrm>
        </p:spPr>
        <p:txBody>
          <a:bodyPr/>
          <a:lstStyle/>
          <a:p>
            <a:r>
              <a:rPr lang="en-GB" dirty="0"/>
              <a:t>The Project</a:t>
            </a:r>
            <a:endParaRPr lang="en-US" dirty="0"/>
          </a:p>
        </p:txBody>
      </p:sp>
      <p:sp>
        <p:nvSpPr>
          <p:cNvPr id="10" name="Content Placeholder 3"/>
          <p:cNvSpPr>
            <a:spLocks noGrp="1"/>
          </p:cNvSpPr>
          <p:nvPr>
            <p:ph idx="1"/>
          </p:nvPr>
        </p:nvSpPr>
        <p:spPr>
          <a:xfrm>
            <a:off x="511178" y="1485900"/>
            <a:ext cx="5842792" cy="4296569"/>
          </a:xfrm>
          <a:prstGeom prst="rect">
            <a:avLst/>
          </a:prstGeom>
        </p:spPr>
        <p:txBody>
          <a:bodyPr>
            <a:normAutofit/>
          </a:bodyPr>
          <a:lstStyle/>
          <a:p>
            <a:pPr marL="0" indent="0">
              <a:buNone/>
            </a:pPr>
            <a:r>
              <a:rPr lang="en-GB" b="1" dirty="0"/>
              <a:t>Goal</a:t>
            </a:r>
          </a:p>
          <a:p>
            <a:pPr marL="0" indent="0">
              <a:buNone/>
            </a:pPr>
            <a:r>
              <a:rPr lang="en-GB" i="1" dirty="0"/>
              <a:t>Use machine learning to automatically identify galaxies with tidal features</a:t>
            </a:r>
            <a:endParaRPr lang="en-GB" dirty="0"/>
          </a:p>
          <a:p>
            <a:pPr marL="0" indent="0">
              <a:buNone/>
            </a:pPr>
            <a:endParaRPr lang="en-GB" b="1" dirty="0"/>
          </a:p>
          <a:p>
            <a:pPr marL="0" indent="0">
              <a:buNone/>
            </a:pPr>
            <a:r>
              <a:rPr lang="en-GB" b="1" dirty="0"/>
              <a:t>Approach</a:t>
            </a:r>
          </a:p>
          <a:p>
            <a:pPr marL="514350" indent="-514350">
              <a:buFont typeface="+mj-lt"/>
              <a:buAutoNum type="arabicPeriod"/>
            </a:pPr>
            <a:r>
              <a:rPr lang="en-GB" dirty="0"/>
              <a:t>Download telescope images </a:t>
            </a:r>
          </a:p>
          <a:p>
            <a:pPr marL="514350" indent="-514350">
              <a:buFont typeface="+mj-lt"/>
              <a:buAutoNum type="arabicPeriod"/>
            </a:pPr>
            <a:r>
              <a:rPr lang="en-GB" dirty="0"/>
              <a:t>Code </a:t>
            </a:r>
            <a:r>
              <a:rPr lang="en-GB" b="1" dirty="0"/>
              <a:t>neural network</a:t>
            </a:r>
          </a:p>
          <a:p>
            <a:pPr marL="514350" indent="-514350">
              <a:buFont typeface="+mj-lt"/>
              <a:buAutoNum type="arabicPeriod"/>
            </a:pPr>
            <a:r>
              <a:rPr lang="en-GB" dirty="0"/>
              <a:t>Refine design e.g. </a:t>
            </a:r>
            <a:r>
              <a:rPr lang="en-GB" b="1" dirty="0"/>
              <a:t>regularization</a:t>
            </a:r>
          </a:p>
          <a:p>
            <a:pPr marL="514350" indent="-514350">
              <a:buFont typeface="+mj-lt"/>
              <a:buAutoNum type="arabicPeriod"/>
            </a:pPr>
            <a:r>
              <a:rPr lang="en-GB" b="1" dirty="0"/>
              <a:t>Ensemble</a:t>
            </a:r>
            <a:r>
              <a:rPr lang="en-GB" dirty="0"/>
              <a:t>: aggregate predictions of many networks</a:t>
            </a:r>
          </a:p>
          <a:p>
            <a:pPr marL="514350" indent="-514350">
              <a:buFont typeface="+mj-lt"/>
              <a:buAutoNum type="arabicPeriod"/>
            </a:pPr>
            <a:r>
              <a:rPr lang="en-GB" dirty="0"/>
              <a:t>Reproduce current methods and </a:t>
            </a:r>
            <a:r>
              <a:rPr lang="en-GB" b="1" dirty="0"/>
              <a:t>compare</a:t>
            </a:r>
            <a:r>
              <a:rPr lang="en-GB" dirty="0"/>
              <a:t> accuracy</a:t>
            </a:r>
          </a:p>
        </p:txBody>
      </p:sp>
      <p:pic>
        <p:nvPicPr>
          <p:cNvPr id="11" name="Picture 10"/>
          <p:cNvPicPr>
            <a:picLocks noChangeAspect="1"/>
          </p:cNvPicPr>
          <p:nvPr/>
        </p:nvPicPr>
        <p:blipFill rotWithShape="1">
          <a:blip r:embed="rId3"/>
          <a:srcRect t="1" b="45276"/>
          <a:stretch/>
        </p:blipFill>
        <p:spPr>
          <a:xfrm>
            <a:off x="6682580" y="448762"/>
            <a:ext cx="5001420" cy="4828411"/>
          </a:xfrm>
          <a:prstGeom prst="rect">
            <a:avLst/>
          </a:prstGeom>
        </p:spPr>
      </p:pic>
      <p:sp>
        <p:nvSpPr>
          <p:cNvPr id="12" name="TextBox 11"/>
          <p:cNvSpPr txBox="1"/>
          <p:nvPr/>
        </p:nvSpPr>
        <p:spPr>
          <a:xfrm>
            <a:off x="511178" y="4348559"/>
            <a:ext cx="417102" cy="461665"/>
          </a:xfrm>
          <a:prstGeom prst="rect">
            <a:avLst/>
          </a:prstGeom>
          <a:solidFill>
            <a:schemeClr val="bg1"/>
          </a:solidFill>
        </p:spPr>
        <p:txBody>
          <a:bodyPr wrap="none" rtlCol="0">
            <a:spAutoFit/>
          </a:bodyPr>
          <a:lstStyle/>
          <a:p>
            <a:r>
              <a:rPr lang="en-GB" sz="2400" dirty="0"/>
              <a:t>4.</a:t>
            </a:r>
            <a:endParaRPr lang="en-US" sz="2400" dirty="0"/>
          </a:p>
        </p:txBody>
      </p:sp>
      <p:sp>
        <p:nvSpPr>
          <p:cNvPr id="13" name="Rectangle 12"/>
          <p:cNvSpPr/>
          <p:nvPr/>
        </p:nvSpPr>
        <p:spPr>
          <a:xfrm>
            <a:off x="9478781" y="5392986"/>
            <a:ext cx="2205219" cy="369332"/>
          </a:xfrm>
          <a:prstGeom prst="rect">
            <a:avLst/>
          </a:prstGeom>
        </p:spPr>
        <p:txBody>
          <a:bodyPr wrap="none">
            <a:spAutoFit/>
          </a:bodyPr>
          <a:lstStyle/>
          <a:p>
            <a:r>
              <a:rPr lang="en-GB" i="1" dirty="0"/>
              <a:t>Credit: Atkinson 2013</a:t>
            </a:r>
          </a:p>
        </p:txBody>
      </p:sp>
      <p:pic>
        <p:nvPicPr>
          <p:cNvPr id="7" name="Picture 6">
            <a:extLst>
              <a:ext uri="{FF2B5EF4-FFF2-40B4-BE49-F238E27FC236}">
                <a16:creationId xmlns:a16="http://schemas.microsoft.com/office/drawing/2014/main" id="{C428A5EA-7684-A64A-8FA1-3DA556203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676" y="6197894"/>
            <a:ext cx="1780349" cy="555469"/>
          </a:xfrm>
          <a:prstGeom prst="rect">
            <a:avLst/>
          </a:prstGeom>
        </p:spPr>
      </p:pic>
      <p:sp>
        <p:nvSpPr>
          <p:cNvPr id="9" name="Rectangle 8">
            <a:extLst>
              <a:ext uri="{FF2B5EF4-FFF2-40B4-BE49-F238E27FC236}">
                <a16:creationId xmlns:a16="http://schemas.microsoft.com/office/drawing/2014/main" id="{ADE906A1-C95E-E144-A229-145812E03B49}"/>
              </a:ext>
            </a:extLst>
          </p:cNvPr>
          <p:cNvSpPr/>
          <p:nvPr/>
        </p:nvSpPr>
        <p:spPr>
          <a:xfrm>
            <a:off x="8892420" y="6197894"/>
            <a:ext cx="1146256" cy="555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355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t="9488" r="6652"/>
          <a:stretch/>
        </p:blipFill>
        <p:spPr>
          <a:xfrm>
            <a:off x="2060789" y="208343"/>
            <a:ext cx="7624034" cy="5544273"/>
          </a:xfrm>
        </p:spPr>
      </p:pic>
      <p:pic>
        <p:nvPicPr>
          <p:cNvPr id="3" name="Picture 2">
            <a:extLst>
              <a:ext uri="{FF2B5EF4-FFF2-40B4-BE49-F238E27FC236}">
                <a16:creationId xmlns:a16="http://schemas.microsoft.com/office/drawing/2014/main" id="{CB845434-7CC7-A14F-8C5F-B520AD0E6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676" y="6197894"/>
            <a:ext cx="1780349" cy="555469"/>
          </a:xfrm>
          <a:prstGeom prst="rect">
            <a:avLst/>
          </a:prstGeom>
        </p:spPr>
      </p:pic>
      <p:sp>
        <p:nvSpPr>
          <p:cNvPr id="4" name="Rectangle 3">
            <a:extLst>
              <a:ext uri="{FF2B5EF4-FFF2-40B4-BE49-F238E27FC236}">
                <a16:creationId xmlns:a16="http://schemas.microsoft.com/office/drawing/2014/main" id="{04D0877C-E332-C74C-8E53-C1F511FACDF6}"/>
              </a:ext>
            </a:extLst>
          </p:cNvPr>
          <p:cNvSpPr/>
          <p:nvPr/>
        </p:nvSpPr>
        <p:spPr>
          <a:xfrm>
            <a:off x="8892420" y="6197894"/>
            <a:ext cx="1146256" cy="555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778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807" y="135728"/>
            <a:ext cx="7777694" cy="5833271"/>
          </a:xfrm>
        </p:spPr>
      </p:pic>
      <p:pic>
        <p:nvPicPr>
          <p:cNvPr id="3" name="Picture 2">
            <a:extLst>
              <a:ext uri="{FF2B5EF4-FFF2-40B4-BE49-F238E27FC236}">
                <a16:creationId xmlns:a16="http://schemas.microsoft.com/office/drawing/2014/main" id="{88624E30-87BA-5D4E-878D-1A1729EE3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676" y="6197894"/>
            <a:ext cx="1780349" cy="555469"/>
          </a:xfrm>
          <a:prstGeom prst="rect">
            <a:avLst/>
          </a:prstGeom>
        </p:spPr>
      </p:pic>
      <p:sp>
        <p:nvSpPr>
          <p:cNvPr id="4" name="Rectangle 3">
            <a:extLst>
              <a:ext uri="{FF2B5EF4-FFF2-40B4-BE49-F238E27FC236}">
                <a16:creationId xmlns:a16="http://schemas.microsoft.com/office/drawing/2014/main" id="{92C0AD11-77F9-E048-84CA-6AD53CC6F7DD}"/>
              </a:ext>
            </a:extLst>
          </p:cNvPr>
          <p:cNvSpPr/>
          <p:nvPr/>
        </p:nvSpPr>
        <p:spPr>
          <a:xfrm>
            <a:off x="8892420" y="6197894"/>
            <a:ext cx="1146256" cy="555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454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699" y="133877"/>
            <a:ext cx="11952195" cy="4865208"/>
          </a:xfrm>
        </p:spPr>
      </p:pic>
      <p:sp>
        <p:nvSpPr>
          <p:cNvPr id="6" name="TextBox 5"/>
          <p:cNvSpPr txBox="1"/>
          <p:nvPr/>
        </p:nvSpPr>
        <p:spPr>
          <a:xfrm>
            <a:off x="660400" y="4999085"/>
            <a:ext cx="3848100" cy="584775"/>
          </a:xfrm>
          <a:prstGeom prst="rect">
            <a:avLst/>
          </a:prstGeom>
          <a:noFill/>
        </p:spPr>
        <p:txBody>
          <a:bodyPr wrap="square" rtlCol="0">
            <a:spAutoFit/>
          </a:bodyPr>
          <a:lstStyle/>
          <a:p>
            <a:pPr algn="ctr"/>
            <a:r>
              <a:rPr lang="en-GB" sz="3200" dirty="0"/>
              <a:t>Varied Classifiers</a:t>
            </a:r>
            <a:endParaRPr lang="en-US" sz="3200" dirty="0"/>
          </a:p>
        </p:txBody>
      </p:sp>
      <p:sp>
        <p:nvSpPr>
          <p:cNvPr id="7" name="TextBox 6"/>
          <p:cNvSpPr txBox="1"/>
          <p:nvPr/>
        </p:nvSpPr>
        <p:spPr>
          <a:xfrm>
            <a:off x="6819900" y="4999085"/>
            <a:ext cx="3708400" cy="584775"/>
          </a:xfrm>
          <a:prstGeom prst="rect">
            <a:avLst/>
          </a:prstGeom>
          <a:noFill/>
        </p:spPr>
        <p:txBody>
          <a:bodyPr wrap="square" rtlCol="0">
            <a:spAutoFit/>
          </a:bodyPr>
          <a:lstStyle/>
          <a:p>
            <a:pPr algn="ctr"/>
            <a:r>
              <a:rPr lang="en-GB" sz="3200" dirty="0"/>
              <a:t>Optimal Classifiers</a:t>
            </a:r>
            <a:endParaRPr lang="en-US" sz="3200" dirty="0"/>
          </a:p>
        </p:txBody>
      </p:sp>
      <p:pic>
        <p:nvPicPr>
          <p:cNvPr id="8" name="Picture 7">
            <a:extLst>
              <a:ext uri="{FF2B5EF4-FFF2-40B4-BE49-F238E27FC236}">
                <a16:creationId xmlns:a16="http://schemas.microsoft.com/office/drawing/2014/main" id="{3E4E1D12-A5DC-FD4F-897E-90334A2AB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676" y="6197894"/>
            <a:ext cx="1780349" cy="555469"/>
          </a:xfrm>
          <a:prstGeom prst="rect">
            <a:avLst/>
          </a:prstGeom>
        </p:spPr>
      </p:pic>
      <p:sp>
        <p:nvSpPr>
          <p:cNvPr id="9" name="Rectangle 8">
            <a:extLst>
              <a:ext uri="{FF2B5EF4-FFF2-40B4-BE49-F238E27FC236}">
                <a16:creationId xmlns:a16="http://schemas.microsoft.com/office/drawing/2014/main" id="{3A529B67-8364-DB4B-9F09-84375D9F726A}"/>
              </a:ext>
            </a:extLst>
          </p:cNvPr>
          <p:cNvSpPr/>
          <p:nvPr/>
        </p:nvSpPr>
        <p:spPr>
          <a:xfrm>
            <a:off x="8892420" y="6197894"/>
            <a:ext cx="1146256" cy="555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748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1358" y="365125"/>
            <a:ext cx="7389284" cy="5541963"/>
          </a:xfrm>
        </p:spPr>
      </p:pic>
      <p:pic>
        <p:nvPicPr>
          <p:cNvPr id="3" name="Picture 2">
            <a:extLst>
              <a:ext uri="{FF2B5EF4-FFF2-40B4-BE49-F238E27FC236}">
                <a16:creationId xmlns:a16="http://schemas.microsoft.com/office/drawing/2014/main" id="{3C67D3AB-E17F-FC4F-BF40-C0CE60C67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676" y="6197894"/>
            <a:ext cx="1780349" cy="555469"/>
          </a:xfrm>
          <a:prstGeom prst="rect">
            <a:avLst/>
          </a:prstGeom>
        </p:spPr>
      </p:pic>
      <p:sp>
        <p:nvSpPr>
          <p:cNvPr id="4" name="Rectangle 3">
            <a:extLst>
              <a:ext uri="{FF2B5EF4-FFF2-40B4-BE49-F238E27FC236}">
                <a16:creationId xmlns:a16="http://schemas.microsoft.com/office/drawing/2014/main" id="{283D44D6-BEE7-BC49-B5AA-1963F32FCB72}"/>
              </a:ext>
            </a:extLst>
          </p:cNvPr>
          <p:cNvSpPr/>
          <p:nvPr/>
        </p:nvSpPr>
        <p:spPr>
          <a:xfrm>
            <a:off x="8892420" y="6197894"/>
            <a:ext cx="1146256" cy="555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246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598C7F-B33E-4145-8BAB-CD2974251D37}"/>
              </a:ext>
            </a:extLst>
          </p:cNvPr>
          <p:cNvSpPr>
            <a:spLocks noGrp="1"/>
          </p:cNvSpPr>
          <p:nvPr>
            <p:ph type="title"/>
          </p:nvPr>
        </p:nvSpPr>
        <p:spPr/>
        <p:txBody>
          <a:bodyPr/>
          <a:lstStyle/>
          <a:p>
            <a:r>
              <a:rPr lang="en-US" dirty="0"/>
              <a:t>Scale</a:t>
            </a:r>
          </a:p>
        </p:txBody>
      </p:sp>
      <p:sp>
        <p:nvSpPr>
          <p:cNvPr id="5" name="Subtitle 4">
            <a:extLst>
              <a:ext uri="{FF2B5EF4-FFF2-40B4-BE49-F238E27FC236}">
                <a16:creationId xmlns:a16="http://schemas.microsoft.com/office/drawing/2014/main" id="{C085C286-6CBB-334F-BFD1-D83AE397AC3B}"/>
              </a:ext>
            </a:extLst>
          </p:cNvPr>
          <p:cNvSpPr>
            <a:spLocks noGrp="1"/>
          </p:cNvSpPr>
          <p:nvPr>
            <p:ph type="subTitle" idx="1"/>
          </p:nvPr>
        </p:nvSpPr>
        <p:spPr/>
        <p:txBody>
          <a:bodyPr/>
          <a:lstStyle/>
          <a:p>
            <a:r>
              <a:rPr lang="en-US" dirty="0"/>
              <a:t>How many galaxies do we need to handle?</a:t>
            </a:r>
          </a:p>
        </p:txBody>
      </p:sp>
      <p:sp>
        <p:nvSpPr>
          <p:cNvPr id="3" name="Text Placeholder 2">
            <a:extLst>
              <a:ext uri="{FF2B5EF4-FFF2-40B4-BE49-F238E27FC236}">
                <a16:creationId xmlns:a16="http://schemas.microsoft.com/office/drawing/2014/main" id="{98BE5F2F-1D90-2442-ABB8-1AF7822B9F3A}"/>
              </a:ext>
            </a:extLst>
          </p:cNvPr>
          <p:cNvSpPr>
            <a:spLocks noGrp="1"/>
          </p:cNvSpPr>
          <p:nvPr>
            <p:ph type="body" idx="2"/>
          </p:nvPr>
        </p:nvSpPr>
        <p:spPr/>
        <p:txBody>
          <a:bodyPr/>
          <a:lstStyle/>
          <a:p>
            <a:r>
              <a:rPr lang="en-US" dirty="0"/>
              <a:t>Something</a:t>
            </a:r>
          </a:p>
        </p:txBody>
      </p:sp>
      <p:sp>
        <p:nvSpPr>
          <p:cNvPr id="8" name="AutoShape 2" descr="data:image/png;base64,iVBORw0KGgoAAAANSUhEUgAAAZUAAAD9CAYAAAB0i+q4AAAABHNCSVQICAgIfAhkiAAAAAlwSFlzAAALEgAACxIB0t1+/AAAADl0RVh0U29mdHdhcmUAbWF0cGxvdGxpYiB2ZXJzaW9uIDIuMS4yLCBodHRwOi8vbWF0cGxvdGxpYi5vcmcvNQv5yAAAIABJREFUeJzt3XtYlHX+//HncD6uImpllyaJibaewvBYmFZGMloe1k3FUxYYaq6Gpm5q4WGz0FZrtYNaKlZCpmSWZ62W1NBazJQ0KC3SFUgKmXFwnN8fbvOLL1pT3Dggr8d1dV3w+czc9/v2mnjN574/9+c2ORwOByIiIgbwcHcBIiJy9VCoiIiIYRQqIiJiGIWKiIgYRqEiIiKGUaiIiIhhvNxdgDudPv2Tu0sQEalxGjQIvmyfW0Yq2dnZdOvWrUL7hQsXiIuL4+mnn3a22Ww2pk2bRlRUFF26dGHJkiXOPofDQUpKCp06deLWW29l9uzZ2O32K3IMIiJS0RUNFYfDQXp6OqNGjaKsrKxC//Lly8nKyirXtnDhQvLz89m+fTtr1qwhLS2NHTt2AJCamsquXbvIyMhg06ZNHDhwgDVr1lyRYxERkYquaKgsXbqUlStXkpCQUKHvyJEjrFu3jrvuuqtce0ZGBvHx8QQHB9O0aVOGDh3K2rVrAdiwYQPDhw+nYcOGNGjQgPj4eGefiIhceVc0VPr378+GDRto3bp1uXabzcaUKVN46qmnCAgIcLYXFxdTUFBAeHi4sy0sLIyjR48CkJubW6Hv2LFjaOUZERH3uKIX6hs2bHjJ9pSUFLp160aHDh1IT093tlssFgD8/f2dbX5+flitVme/n5+fs8/f358LFy5gs9nw9fX9zXpMJhMemv8mImIYt8/++vjjj9mzZw9paWkV+n4ODKvVSlBQkPPnn0czfn5+nDt3zvl6i8WCl5eXS4ECEBoaiMlkquwhiIjI/7g9VDZt2sTx48fp0qULcDE0TCYTubm5vPjii4SGhpKXl0f9+vUByMvLo1mzZgA0a9aMvLw82rZt6+y78cYbXd53YeFZjVRERH6nevWCLtvn9lBJTk4mOTnZ+fvjjz9OSEgIU6ZMAaBPnz4sXryYRYsWcebMGVavXk1SUpKzb9myZXTq1AkvLy9efPFF+vbt6/K+HQ4HmoEsImIct4fKb5kwYQJz584lJiYGk8nEsGHDiImJAWDw4MEUFBQwYMAAysrKMJvNjBw50s0Vi4jUXqba/JAu3VEvVzPLki7uLkGqIf8xmZXeRrW7o15ERK5OChURETGMQkVERAyjUBEREcMoVERExDAKFRERMYxCRUREDKNQERERwyhURETEMAoVERExjEJFREQMo1ARERHDKFRERMQwChURETGMQkVERAyjUBEREcMoVERExDAKFRERMYxCRUREDKNQERERwyhURETEMG4JlezsbLp16+b8/eTJkzzyyCN07NiRrl27kpycjM1mA8DhcJCSkkKnTp249dZbmT17Nna73fneV199ldtuu41bbrmFxx57jNLS0it+PCIictEVDRWHw0F6ejqjRo2irKzM2Z6UlMS1117LBx98wPr16zl48CAvvPACAKmpqezatYuMjAw2bdrEgQMHWLNmDQA7d+5k2bJlrFy5kt27d1NcXMyiRYuu5CGJiMgvXNFQWbp0KStXriQhIcHZZrPZ8Pf3Z8yYMfj6+tKgQQPMZjOffvopABs2bGD48OE0bNiQBg0aEB8fz9q1a519AwYMICwsjODgYB599FHS09PLjWREROTK8bqSO+vfvz8JCQns27fP2ebj48NLL71U7nU7d+4kIiICgNzcXMLDw519YWFhHDt2DIfDQW5uLnfddVe5vp9++olTp07RqFGj36zHZDLhoatKIlKLeHqaqnT7VzRUGjZs+Kv9DoeDOXPmkJubyzPPPAOAxWLBz8/P+Rp/f38uXLiAzWa7ZN/P73FFaGggJlPV/gOLuEuJuwuQaqlevaAq3f4VDZVfY7VamTx5Mjk5OaxatYrQ0FAA/Pz8OHfunPN1FosFLy8vfH19L9kHEBgY6NI+CwvPaqQiIrVKUVHlv278WjBVi1A5c+YMo0ePJiAggDfffJO6des6+5o1a0ZeXh5t27YFIC8vjxtvvNHZl5ub63xtXl4ewcHBvzki+pnD4UCXX0SkNrHbHVW6fbd/T3c4HIwbN4769euzbNmycoEC0KdPH5YtW8bJkycpKCjgxRdfpG/fvs6+N998k6NHj1JSUsKiRYswm814aPghIuIWbh+pfPrpp+zbtw9fX1+ioqKc7a1atSI1NZXBgwdTUFDAgAEDKCsrw2w2M3LkSAB69OjBt99+S3x8PD/++CPR0dFMnjzZXYciIlLrmRwOR9WOhaqx06d/cncJIlXGsqSLu0uQash/TGalt9GgQfBl+3SeSEREDKNQERERwyhURETEMAoVERExjEJFREQMo1ARERHDKFRERMQwChURETGMQkVERAyjUBEREcMoVERExDAKFRERMYxCRUREDKNQERERw7gUKjNnzmT//v1VXYuIiNRwLj2kq7i4mNGjRxMSEkJsbCxms5nmzZtXdW0iIlLDuBQqzz33HBaLhW3btrFp0yb69etHWFgYffv2pXfv3lx77bVVXaeIiNQAf+jJjyUlJbz66qu8/PLLlJWV0aFDBx544AFiYmKqosYqoyc/ytVMT36US6nqJz/+rmfUf/nll2zatIn33nuP/Px8br/9dmJjY/nvf//L3LlzyczMJDk5udIFi4hIzeRSqLzwwgu899575Obm0r59e0aNGsU999xDnTp1nK+pV68eM2bMUKiIiNRiLs3+2rRpE7GxsWzdupXU1FQGDRpULlAAIiIieOqpp1zaaXZ2Nt26dXP+XlxcTGJiIpGRkXTv3p20tDRnn81mY9q0aURFRdGlSxeWLFni7HM4HKSkpNCpUyduvfVWZs+ejd1ud6kGERExnksjlXffffeyfaWlpQQEBNC8efPfnBHmcDh46623+Mc//oGnp6ez/YknniAgIIDMzExycnJ46KGHaN26NRERESxcuJD8/Hy2b99OYWEho0aNokWLFvTo0YPU1FR27dpFRkYGJpOJ+Ph41qxZQ1xcnIuHLyIiRnIpVE6ePMnixYs5duyYcyTgcDiw2WycOHGCzz77zKWdLV26lPfee4+EhARefvllAM6ePcu2bdvYvHkzvr6+tGnThtjYWNLS0njiiSfIyMjg2WefJTg4mODgYIYOHcratWvp0aMHGzZsYPjw4TRs2BCA+Ph4nn/+eYWKiIibuBQqf//73zlx4gS9evVi+fLljBo1im+++YYtW7Ywffp0l3fWv39/EhIS2Ldvn7Ptm2++wcvLi8aNGzvbwsLC2LJlC8XFxRQUFBAeHl6uLzU1FYDc3NwKfceOHcPhcGAymX6zHpPJhIfWFBCRWsTT87f/NlaGS6Gyf/9+XnnlFSIjI/noo4/o0aMH7dq1Y8mSJezevZuhQ4e6tLOfRxS/VFpaip+fX7k2Pz8/rFYrFosFAH9//wp9ABaLpdx7/f39uXDhAjabDV9f39+sJzQ00KXwEamJStxdgFRL9eoFVen2XQqVCxcucN111wHQrFkzDh06RLt27YiNjeW1116rVAH+/v7OkPiZ1WolICDAGRhWq5WgoKByfXAxYM6dO+d8n8ViwcvLy6VAASgsPKuRiojUKkVFlf+68WvB5FKoNG/enJ07dzJkyBCaN2/OJ598wpAhQzh9+nSlZ1vdcMMNnD9/nvz8fBo1agRAXl4e4eHh1K1bl9DQUPLy8qhfv76zr1mzZsDFgMvLy6Nt27bOvhtvvNHlfTscDjRZTERqE7v9d9/v/ru49D193LhxzJs3j9dff52+ffvywQcfEBcXx/jx47n99tsrVUBQUBA9e/YkJSUFi8VCdnY2GzduxGw2A9CnTx8WL17MmTNn+Prrr1m9ejV9+/Z19i1btoyTJ09SUFDAiy++6OwTEZErz6WRSnR0NO+//z52u51rrrmGN954g/Xr13PbbbcxbNiwSheRnJzMzJkziY6OJiAggKSkJOfoY8KECcydO5eYmBhMJhPDhg1zLgczePBgCgoKGDBgAGVlZZjNZkaOHFnpekRE5I/5Q2t/XS209pdczbT2l1yK29b+6t+/v8szo9LT039/VSIictW5bKjccccdzp9/+OEH3nzzTe68805at26Nl5cXn3/+OZs3b9aNhiIi4nTZUBk7dqzz5wcffJCpU6cyZMiQcq+JiorirbfeqrrqRESkRnFp9ldWVhZdu3at0B4ZGcmRI0cML0pERGoml0LlpptuYvXq1Vy4cMHZVlZWxssvv0yrVq2qrDgREalZXF7766GHHmLr1q00b94ch8NBTk4OJpOJFStWVHWNIiJSQ7gUKm3btmXz5s1s2rSJr776CoC7776b3r17O5dPERERcflxwiEhIRUu1IuIiPySllMUERHDKFRERMQwChURETGMS6EycOBAvvzyy6quRUREajiXQuW7777Dy8vla/oiIlJLuZQUf/3rX0lMTGTQoEE0atSowpMVo6Ojq6Q4ERGpWVxa+j4iIuLyGzCZOHz4sKFFXSla+l6uZlr6Xi7FbUvf/5LW9xIREVe4PPvLZrPxzjvvOB/tu3fvXgoKCqqyNhERqWFcGqmcOHGC4cOHY7fbKSgo4L777iM1NZW9e/eyYsUKLSopIiKAiyOVOXPm0K1bN3bu3ImPjw8ACxYsoHv37sybN69KCxQRkZrDpVDZv38/I0aMwMPj/7/cy8uLMWPG8Pnnn1dZcSIiUrO4FCo+Pj4UFxdXaD9x4gSBgYGGFHLgwAH69evHLbfcQq9evXjnnXcAKC4uJjExkcjISLp3705aWprzPTabjWnTphEVFUWXLl1YsmSJIbWIiMgf49I1lT59+pCcnMzMmTMBKCoq4ssvv2TOnDnExsZWugi73U5iYiIzZ87knnvuISsri+HDh9O+fXvmz59PQEAAmZmZ5OTk8NBDD9G6dWsiIiJYuHAh+fn5bN++ncLCQkaNGkWLFi3o0aNHpWsSEZHfz6WRyqRJk+jUqRNxcXFYLBYGDRrEo48+Ss+ePZk4cWKli/jxxx8pKirCbrfjcDgwmUx4e3vj6enJtm3bGD9+PL6+vrRp04bY2FjnaCUjI4P4+HiCg4Np2rQpQ4cOZe3atZWuR0RE/hiXRipeXl5MnjyZRx99lOPHj2O322nSpAkBAQGGFBESEsLgwYOZOHEiSUlJXLhwgTlz5vDDDz/g5eVF48aNna8NCwtjy5YtFBcXU1BQQHh4eLm+1NRUl/drMpnw0JKaIlKLeHqaqnT7Li/oVVBQQEZGBkePHsXDw4OWLVtiNpupU6dOpYu4cOECfn5+/POf/6RHjx5kZmYyadIklixZgp+fX7nX+vn5YbVasVgsAPj7+1foc1VoaCAmU9X+A4u4S4m7C5BqqV69qn1ar0uhkpWVxcMPP0xISAg333wzdrud5cuX88ILL7By5UqaN29eqSK2bNlCdnY2U6ZMAaB79+50796dxYsXVwgJq9VKQECAM2ysVqvzkcY/97mqsPCsRioiUqsUFVX+68avBZNLoTJ37lz69evHtGnTnNOK7XY7Tz75JE8++SSrV6+uVIHff/89NputfGFeXtx8883s37+f/Px8GjVqBEBeXh7h4eHUrVuX0NBQ8vLyqF+/vrOvWbNmLu/X4XBgt1eqdBGRGsVu/83lHivFpe/pX331FUOGDCl3n4qnpycjR4405D6VLl26cPjwYd566y0cDgf79u1j69at9O7dm549e5KSkoLFYiE7O5uNGzdiNpuBi7PSfl425uuvv2b16tX07du30vWIiMgf41KoREZGsnXr1grtn3zyCW3atKl0ES1atGDRokWsXLmSyMhInnrqKZ5++mlat25NcnIy58+fJzo6mvHjx5OUlETbtm0BmDBhAk2bNiUmJobBgwfzl7/8hZiYmErXIyIif4xLS98vXLiQFStWEBUVRYcOHfD09OTw4cNs2bKFmJgYGjRo4Hzt5MmTq7RgI2npe7maael7uZRqsfT9gQMHaNu2LefOnePf//63s719+/acPHmSkydPAmgmlYhILedSqKxataqq6xARkauAJtSKiIhhFCoiImIYhYqIiBhGoSIiIoZxOVRycnKcz1TZsWMHU6ZMYdWqVbgwI1lERGoJl0LlzTff5P777ycnJ4cvvviC8ePHU1hYyIsvvshzzz1X1TWKiEgN4VKoLF++nHnz5hEVFcW6deuIiIjglVdeYcGCBaxbt66qaxQRkRrCpVD5/vvviYqKAmDXrl3ccccdAFx33XWUlGiBbRERucilmx+bNGnCzp07ufbaa/n222+dj+tNT0//XasCi4jI1c2lUBk/fjwTJ07EbrdjNptp2bIls2fP5q233uJf//pXVdcoIiI1hEsLSgIUFRVx6tQpWrZsCVxcDj8kJIR69epVaYFVSQtKytVMC0rKpVT1gpIuTykOCgri2LFjLFq0iDNnzlBQUMCFCxcqXZyIiFw9XDr9deLECUaMGMH58+cpKCjg/vvvJzU1lb1797JixQpatWpV1XWKiEgN4NJIZc6cOXTt2pWdO3fi4+MDwIIFC+jevTvz5s2r0gJFRKTmcClU9u/fz4gRI8o9TtjLy4sxY8YY8jhhERG5OrgUKj4+Ps4lWn7pxIkTBAYGGl6UiIjUTC6FSp8+fUhOTuY///kPcHEm2Pbt25k5cyaxsbFVWqCIiNQcLk0pPn/+PAsWLGD16tXYbDbg4umvBx54gKSkJOd1lppGU4rlaqYpxXIpVT2l2OX7VADOnTvH8ePHsdvtNGnShICAgEoX97OTJ08yc+ZMPvnkE4KCghg9ejTDhg2juLiYadOmsWfPHoKDg0lMTGTgwIEA2Gw2Zs2axbZt2/Dy8iIuLo4xY8a4vE+FilzNFCpyKVUdKpedUrx79266dOmCt7c3u3fvrtB/6tQp58/R0dGVKtDhcPDII4/QsWNHnn/+eb7++muGDBnCn//8Z1599VUCAgLIzMwkJyeHhx56iNatWxMREcHChQvJz89n+/btFBYWMmrUKFq0aOFcRkZERK6sy45UIiIi+Pe//01oaCgRERGX34DJxOHDhytVxGeffcbYsWPZvXs3np6eAOTm5uLr68tdd93F5s2bady4MQDJyckAPPHEE3Tt2pVnn32Wzp07AxdXU963bx9Lly51ab8aqcjVTCMVuRS3jVSOHDlyyZ+rwqFDh2jevDnPPPMM77zzDkFBQSQkJNCiRQu8vLycgQIQFhbGli1bKC4upqCggPDw8HJ9qampVVqriIhcnkt31K9fv5777ruvQntpaSnz589n1qxZlSqiuLiYvXv30qlTJ3bu3Mnnn3/O6NGjeemll/Dz8yv3Wj8/P6xWKxaLBQB/f/8Kfa4ymUx46IHKIlKLeHqaqnT7LoXKrFmz2Lp1K8nJyc4FJD/88ENmzJiByVT5An18fKhTpw7x8fEA3HLLLfTq1YtFixZVCAmr1UpAQIAzbKxWK0FBQeX6XBUaGmhI/SLVkZ50JJdSr15QlW7fpVB5++23mTp1Kr1792bKlCns2bOHjRs3MmzYMMaNG1fpIsLCwrBYLJw/fx4vr4sl2e12WrVqRVZWFvn5+TRq1AiAvLw8wsPDqVu3LqGhoeTl5VG/fn1n3+95vkth4VmNVESkVikqqvzXjV8LJpdCJSwsjNdff52kpCQef/xxvLy8ePnll50XyCura9eu/OlPfyIlJYVJkyaRnZ3N1q1bWbFiBd999x0pKSnMnj2bo0ePsnHjRl566SXg4k2Zixcvdq6cvHr1apKSklzer8PhwG435BBERGoEu93lu0j+EJfuUzl9+jTz5s1jy5YtxMXFcfjwYQ4dOsSECRMYMmSIIYV88803PPXUUxw8eJCgoCASExPp378/Z86cYebMmXz88ccEBAQwduxYBgwYAFw83TV37ly2bt2KyWRi2LBhJCQkuLxPzf6Sq5lmf8mlVIubHyMjI2ncuDFz5szh5ptvBiAtLY358+fTtGlT0tLSKl2kOyhU5GqmUJFLqRYP6XrwwQdJT093BgrAwIED2bhxIw0bNqx0gSIicnX4Xcu0XMrx48dp0qSJUfVcURqpyNVMIxW5FLfd/PhLOTk5zJs3j2PHjmH/35Vth8OBzWbDYrFU+o56ERG5Orh0+uvJJ5/EarUybtw4zp49y9ixY+nXrx92u11PfhQRESeXRiqHDh3i9ddfp1WrVrz99ts0b96cIUOG0LhxY9LT0y95t72IiNQ+Lo1UPDw8qFOnDnDxnpUvvvgCgNtvv50vv/yy6qoTEZEaxaVQ+fOf/8zatWuBi6sXf/jhhwB89dVX5Z5bLyIitZtLp78ee+wxHn74YerUqUP//v155ZVX6NmzJ4WFhc4bEUVERFyeUnz27FksFgv169fn9OnTbNmyhZCQEGJiYmrsooyaUixXM00plktx25Tin5eW/5mHhweBgYFYLBaCgoLo168fcHGplF8uPy8iIrXXZUOlffv2Lo9AavN9KvfMf9vdJUg19P7k+91dgohbXDZUVq5ceSXrEBGRq8BlQyUqKsqlDRw/ftywYkREpGbTMi0iImIYLdMiIiKG0TItIiJiGC3TIiIihtEyLSIiYhgt0yIiIoZxKVTatm3Ljh07sFgs1KlTh3Xr1pVbpkVERARcDBWAwMBATp06xZkzZwDo2LEjoaGhNXbdLxERMd6vXhDZvHkzMTExFBUVAdC/f3/MZjOxsbGYzWaGDh2KzWYztKCCggI6d+7Mzp07Afj2228ZPnw47du3p1evXs52gOLiYhITE4mMjKR79+6kpaUZWouIiPw+lw2V3bt3M2nSJO699158fX2d7StXrmT79u2sWrWK77//nvT0dEMLmj59unM0BPDoo4/Spk0b9u3bx7Rp05g0aZIz5J544gkCAgLIzMxk0aJFPPvssxw5csTQekRExHWXDZXly5eTkJDAuHHjCAwMBMBkMnHttddy/fXX06FDB0aNGkVGRoZhxbz++uv4+/tz3XXXARdnl3355ZckJibi7e1NdHQ0UVFRrF+/nrNnz7Jt2zbGjx+Pr68vbdq0ITY2VqMVERE3umyoHDp0qMJF+P/76JVevXoZdp/K119/zYoVK5g1a5azLTc3l+uvvx4/Pz9nW1hYGEePHuWbb77By8uLxo0bV+hzlclkwtOzcv+JXEplP1dG/CdyKVX92brshXq73V7hOSkZGRk0atTI+buvr68h96mcP3+epKQkpk+fTt26dZ3tpaWlFWrw8/PDarVSWlpaLmx+2eeq0NBATTSQKlGvXpC7S6DE3QVItVTVn83Lhkrjxo3Jzs4uFyK/HBUAfPbZZ4SFhVW6iH/961+0bNmS6Ojocu3+/v4VQsJqtRIQEPCrfa4qLDyL7t2UqlBUpD/pUj0Z8dn8tWC6bKjExsYyf/58Onfu7Fyi5ZeKi4t54YUXGDZsWKUL3LRpE6dPn2bTpk0AlJSUMHHiRBISEvjuu++w2Wz4+PgAkJeXR8eOHbnhhhs4f/48+fn5zuDLy8sjPDzc5f06HA7+t+iyiKHsdpee0i1yxVX1Z/Oy39NHjBhBw4YNuffee1m2bBnZ2dkcP36cgwcP8tprr3HfffdxzTXX8MADD1S6iPfff5/9+/eTlZVFVlYWjRo1YsGCBcTHxxMeHs5zzz2HzWZj9+7d7N27l3vuuYegoCB69uxJSkoKFouF7OxsNm7ciNlsrnQ9IiLyx1x2pOLj48PKlStZunQpr776Ks888wwmkwmHw0FISAh/+ctfSExMrPK1vxYvXsyMGTPo3Lkz9evXZ8GCBc7ZYcnJycycOZPo6GgCAgJISkqibdu2VVqPiIhcnsnxf6d0XYLD4eDEiRMUFRVRp04dmjRpgqen55Wor0qdPv1TpbehZ9TLpVSHZ9RblnRxdwlSDfmPyaz0Nho0CL5sn0vLtJhMJpo0aUKTJk0qXYyIiFy9NPdJREQMo1ARERHDKFRERMQwChURETGMQkVERAyjUBEREcMoVERExDAKFRERMYxCRUREDKNQERERwyhURETEMAoVERExjEJFREQMo1ARERHDKFRERMQwChURETGMQkVERAyjUBEREcMoVERExDDVJlSysrIYOHAgkZGR3HnnnbzxxhsAFBcXk5iYSGRkJN27dyctLc35HpvNxrRp04iKiqJLly4sWbLEXeWLiAjg5e4C4GJwPPLII/z9738nNjaWw4cPM3LkSJo0acIbb7xBQEAAmZmZ5OTk8NBDD9G6dWsiIiJYuHAh+fn5bN++ncLCQkaNGkWLFi3o0aOHuw9JRKRWqhYjlfz8fKKjo+nTpw8eHh7cfPPNdOzYkQMHDrBt2zbGjx+Pr68vbdq0ITY21jlaycjIID4+nuDgYJo2bcrQoUNZu3atm49GRKT2qhYjlZYtW/LMM884fy8uLiYrK4sWLVrg5eVF48aNnX1hYWFs2bKF4uJiCgoKCA8PL9eXmprq8n5NJhMe1SJW5Wrj6Wlydwkil1TVn81qESq/9NNPP5GQkOAcraxcubJcv5+fH1arFYvFAoC/v3+FPleFhgZiMul/fjFevXpB7i6BEncXINVSVX82q1WonDhxgoSEBBo3bsxzzz3HV199VSEkrFYrAQEB+Pn5OX8PCgoq1+eqwsKzGqlIlSgq0p90qZ6M+Gz+WjBVm1A5dOgQo0ePpk+fPkyZMgUPDw9uuOEGzp8/T35+Po0aNQIgLy+P8PBw6tatS2hoKHl5edSvX9/Z16xZM5f36XA4sNur5HCklrPbHe4uQeSSqvqzWS2+pxcUFDB69GhGjhzJ1KlT8fjf8CEoKIiePXuSkpKCxWIhOzubjRs3YjabAejTpw+LFy/mzJkzfP3116xevZq+ffu681BERGq1ajFSSU9Pp6ioiCVLlpS712TYsGEkJyczc+ZMoqOjCQgIICkpibZt2wIwYcIE5s6dS0xMDCaTiWHDhhETE+OuwxARqfVMDoej1o7TT5/+qdLbuGf+2wZUIleb9yff7+4SsCzp4u4SpBryH5NZ6W0NgzGLAAAIbklEQVQ0aBB82b5qcfpLRESuDgoVERExjEJFREQMo1ARERHDKFRERMQwChURETGMQkVERAyjUBEREcMoVERExDAKFRERMYxCRUREDKNQERERwyhURETEMAoVERExjEJFREQMo1ARERHDKFRERMQwChURETGMQkVERAyjUBEREcPU+FD54osvGDBgAO3ataNv37589tln7i5JRKTWqtGhcu7cORISEujXrx+ffPIJcXFxjB07FpvN5u7SRERqpRodKnv27MHDw4PBgwfj7e3NgAEDCAkJYefOne4uTUSkVvJydwGVkZeXR7Nmzcq1hYWFcfToUXr16vWb7zeZTHjU6FiV6srT0+TuEkQuqao/mzU6VEpLS/H39y/X5ufnh9Vqden99esHVbqG/c8Mq/Q2RKpCvRkH3V2C1EI1+nu6v79/hQCxWq0EBAS4qSIRkdqtRofKjTfeSF5eXrm2vLw8wsPD3VSRiEjtVqNDpXPnzthsNlatWkVZWRnp6ekUFBTQrVs3d5cmIlIrmRwOh8PdRVTGkSNHmDVrFjk5Odxwww3MmjWLdu3aubssEZFaqcaHioiIVB81+vSXiIhULwoVERExjEJFREQMo1ARtztz5gwlJSXuLkNEDKAL9bXIBx98wLJlyzhy5AgOh4PWrVszYcIEWrdu7da6OnbsyKpVq7jppptYvHgxR48eZdGiRW6tSdxv9OjR7N+/H7i4eKyHhwfe3t4AXHPNNfzwww/s3bvXsP1lZWUxefJkduzYYdg2ayONVGqJtWvXMnXqVEaMGMFHH33Ehx9+SNeuXRk+fDhHjx51a21nzpxx6/6lenrllVf49NNP+fTTT7nzzjuJj493/v7kk08avr8OHTooUAygUKkFSktL+cc//sHs2bO544478Pb2xtfXl1GjRjF48GC++uor4uLiWL16tfM9q1evJi4uDoDFixcTHx/Pvffey+23386RI0eIjIzk8ccfp0OHDmzYsAGr1crs2bO57bbb6NatG08//bTzEQSLFy/mscceIz4+nvbt23Pvvffy0UcfAdCvXz8ABg4cyLZt25z7t1gstG/fngMHDjjbduzYwb333lvl/15SMzgcDlJSUrjtttvo1KkTy5Ytc/bl5+eTkJBAx44dufvuu3nrrbecfZmZmZjNZjp06IDZbGbDhg0A7N27l44dOwLw448/8sgjjxAVFcUdd9zB9OnTOXfu3JU9wBpKoVILHDhwALvdzm233Vah77HHHuOee+75zW3s2bOH5557jnfffZegoCBKSkq4/vrryczM5O677+bpp58mNzeXjIwMMjIy+Pzzz1m6dKnz/e+//z4jRoxg7969REdHk5ycDMC6desASEtL484773S+3t/fnzvvvJNNmzY52zZu3IjZbP7D/w5ydSkuLsbDw4Ndu3bx9NNPM3/+fE6ePIndbichIYHmzZvz4YcfsmjRIhYuXMiePXsAmDp1KmPHjiUrK4tp06Yxa9asCtf0li9fjqenJx999BHr16/n0KFDZGRkuOMwaxyFSi1w5swZ/vSnP+Hl9ccXpW7ZsiU33XQTwcHBzjaz2YyPjw9+fn6sW7eOxx57jJCQEOrVq8e4ceNYu3at87Xt2rWjc+fO+Pj4YDab+eabb35zn2azmffff58LFy5QWlrKzp07iY2N/cPHIFcXb29vxo0bh6enJ9HR0QQGBvLtt99y8OBBvv/+e/72t7/h4+NDREQEf/3rX0lLSwMgODiYjRs38vHHHxMZGcn+/fsJCiq/YnlwcDCHDh3i3XffpaysjHXr1jFw4EB3HGaNU6OXvhfX1K9fn+LiYsrKypwXOn9WXFxMYGDgb26jQYMGl9wuQFFREVarlbi4OEymi89qcDgclJWVOU8Z1KtXz/k+Ly8vXJkf0rVrVxwOB1lZWZw6dYoWLVrQuHHj33yf1A6BgYHlvih5e3tjt9v573//S0lJCVFRUc4+u93OzTffDMCSJUv45z//ycSJE7FarQwaNIhJkyaV2/aIESOw2WwsX76cadOmERkZyezZs2natOkVObaaTKFSC7Rv3x5vb28++OADevbsWa5v+vTpBAYG4uHhQVlZmbP9/148/zksLtVWt25dvL29Wb9+vfOPfmlpKQUFBfj6+v7huj09PYmJiWHLli2cOnVKp77EJQ0bNuSaa65h165dzraCggIcDgc2m43jx4/z7LPP4nA4+Oyzz0hMTKR169bOL0kAR48epW/fvowZM4ZTp04xd+5ckpOTy123kUvT6a9awNfXl4kTJzJjxgx27drF+fPnKSkp4fnnnyczM5MHH3yQpk2bsm3bNkpKSjhx4sTvOn/s6emJ2Wzm2Wef5ccff6S0tJQZM2bw+OOPu/R+b2/vy96n0qdPH3bs2MG+ffuIiYlxuSapvdq2bYufnx+vvPIKZWVlnDx5kpEjR5KamgrAxIkTnafCGjZsiMlkom7duuW2sXbtWmbOnElJSQkhISH4+flVeI1cmkKllhgyZAiPP/44zz//PJ07d6Znz5785z//cd4f8vDDD+Pp6cntt9/O+PHjue+++37X9qdPn05ISAi9e/cmOjqakpISFi5c6NJ7+/Xrx8iRI3n77bcr9LVp0wZvb2/atWtX7hSayOV4e3vz0ksvsW/fPrp160a/fv3o2LEjiYmJ+Pj4sGjRItasWcMtt9zCoEGDiIuLo2vXruW28be//Y3AwEB69uxJp06dKC4uZurUqW46oppFNz9KtTdy5EgGDBhA79693V2KiPwGXVORais/P5+DBw+Sk5NTbrqxiFRfChWptl577TXWrVtHcnJypS74i8iVo9NfIiJiGF2oFxERwyhURETEMAoVERExjEJFREQMo1ARERHDKFRERMQw/w9UvMb2Sr9AHAAAAABJRU5ErkJggg==">
            <a:extLst>
              <a:ext uri="{FF2B5EF4-FFF2-40B4-BE49-F238E27FC236}">
                <a16:creationId xmlns:a16="http://schemas.microsoft.com/office/drawing/2014/main" id="{499D447B-42A2-434C-85AC-C871A96D00DF}"/>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0" name="Picture 9">
            <a:extLst>
              <a:ext uri="{FF2B5EF4-FFF2-40B4-BE49-F238E27FC236}">
                <a16:creationId xmlns:a16="http://schemas.microsoft.com/office/drawing/2014/main" id="{CE4A764D-254D-AF45-B4AD-A923F7BFB239}"/>
              </a:ext>
            </a:extLst>
          </p:cNvPr>
          <p:cNvPicPr>
            <a:picLocks noChangeAspect="1"/>
          </p:cNvPicPr>
          <p:nvPr/>
        </p:nvPicPr>
        <p:blipFill rotWithShape="1">
          <a:blip r:embed="rId3"/>
          <a:srcRect l="3577" r="5888" b="9433"/>
          <a:stretch/>
        </p:blipFill>
        <p:spPr>
          <a:xfrm>
            <a:off x="7017451" y="1803500"/>
            <a:ext cx="5140111" cy="3427921"/>
          </a:xfrm>
          <a:prstGeom prst="rect">
            <a:avLst/>
          </a:prstGeom>
        </p:spPr>
      </p:pic>
      <p:sp>
        <p:nvSpPr>
          <p:cNvPr id="2" name="TextBox 1">
            <a:extLst>
              <a:ext uri="{FF2B5EF4-FFF2-40B4-BE49-F238E27FC236}">
                <a16:creationId xmlns:a16="http://schemas.microsoft.com/office/drawing/2014/main" id="{006DE98C-2345-604D-A7E1-D8C9B5E0A9EF}"/>
              </a:ext>
            </a:extLst>
          </p:cNvPr>
          <p:cNvSpPr txBox="1"/>
          <p:nvPr/>
        </p:nvSpPr>
        <p:spPr>
          <a:xfrm>
            <a:off x="7333449" y="5149344"/>
            <a:ext cx="1633781" cy="502766"/>
          </a:xfrm>
          <a:prstGeom prst="rect">
            <a:avLst/>
          </a:prstGeom>
          <a:noFill/>
        </p:spPr>
        <p:txBody>
          <a:bodyPr wrap="none" rtlCol="0">
            <a:spAutoFit/>
          </a:bodyPr>
          <a:lstStyle/>
          <a:p>
            <a:r>
              <a:rPr lang="en-US" sz="2667" dirty="0">
                <a:solidFill>
                  <a:schemeClr val="dk2"/>
                </a:solidFill>
                <a:latin typeface="Karla"/>
                <a:ea typeface="Karla"/>
                <a:sym typeface="Karla"/>
              </a:rPr>
              <a:t>Currently</a:t>
            </a:r>
          </a:p>
        </p:txBody>
      </p:sp>
      <p:sp>
        <p:nvSpPr>
          <p:cNvPr id="9" name="TextBox 8">
            <a:extLst>
              <a:ext uri="{FF2B5EF4-FFF2-40B4-BE49-F238E27FC236}">
                <a16:creationId xmlns:a16="http://schemas.microsoft.com/office/drawing/2014/main" id="{368DAE22-133A-4C40-BA72-077C9542683E}"/>
              </a:ext>
            </a:extLst>
          </p:cNvPr>
          <p:cNvSpPr txBox="1"/>
          <p:nvPr/>
        </p:nvSpPr>
        <p:spPr>
          <a:xfrm>
            <a:off x="9277081" y="5149344"/>
            <a:ext cx="899605" cy="502766"/>
          </a:xfrm>
          <a:prstGeom prst="rect">
            <a:avLst/>
          </a:prstGeom>
          <a:noFill/>
        </p:spPr>
        <p:txBody>
          <a:bodyPr wrap="none" rtlCol="0">
            <a:spAutoFit/>
          </a:bodyPr>
          <a:lstStyle/>
          <a:p>
            <a:r>
              <a:rPr lang="en-US" sz="2667" dirty="0">
                <a:solidFill>
                  <a:schemeClr val="dk2"/>
                </a:solidFill>
                <a:latin typeface="Karla"/>
                <a:ea typeface="Karla"/>
                <a:sym typeface="Karla"/>
              </a:rPr>
              <a:t>2019</a:t>
            </a:r>
          </a:p>
        </p:txBody>
      </p:sp>
      <p:sp>
        <p:nvSpPr>
          <p:cNvPr id="6" name="TextBox 5">
            <a:extLst>
              <a:ext uri="{FF2B5EF4-FFF2-40B4-BE49-F238E27FC236}">
                <a16:creationId xmlns:a16="http://schemas.microsoft.com/office/drawing/2014/main" id="{3B2E3478-671F-2345-9241-623092D983F6}"/>
              </a:ext>
            </a:extLst>
          </p:cNvPr>
          <p:cNvSpPr txBox="1"/>
          <p:nvPr/>
        </p:nvSpPr>
        <p:spPr>
          <a:xfrm rot="16200000">
            <a:off x="5485301" y="3380817"/>
            <a:ext cx="2387192" cy="502766"/>
          </a:xfrm>
          <a:prstGeom prst="rect">
            <a:avLst/>
          </a:prstGeom>
          <a:noFill/>
        </p:spPr>
        <p:txBody>
          <a:bodyPr wrap="none" rtlCol="0">
            <a:spAutoFit/>
          </a:bodyPr>
          <a:lstStyle/>
          <a:p>
            <a:r>
              <a:rPr lang="en-US" sz="2667" dirty="0">
                <a:solidFill>
                  <a:schemeClr val="dk2"/>
                </a:solidFill>
                <a:latin typeface="Karla"/>
                <a:ea typeface="Karla"/>
              </a:rPr>
              <a:t>Galaxies / day</a:t>
            </a:r>
          </a:p>
        </p:txBody>
      </p:sp>
      <p:pic>
        <p:nvPicPr>
          <p:cNvPr id="11" name="Picture 10">
            <a:extLst>
              <a:ext uri="{FF2B5EF4-FFF2-40B4-BE49-F238E27FC236}">
                <a16:creationId xmlns:a16="http://schemas.microsoft.com/office/drawing/2014/main" id="{D764392B-7FFA-A34E-B4E3-1C8C869AFDAC}"/>
              </a:ext>
            </a:extLst>
          </p:cNvPr>
          <p:cNvPicPr>
            <a:picLocks noChangeAspect="1"/>
          </p:cNvPicPr>
          <p:nvPr/>
        </p:nvPicPr>
        <p:blipFill rotWithShape="1">
          <a:blip r:embed="rId4"/>
          <a:srcRect l="4870" t="7577" r="8052" b="10010"/>
          <a:stretch/>
        </p:blipFill>
        <p:spPr>
          <a:xfrm>
            <a:off x="7023598" y="1987295"/>
            <a:ext cx="5011524" cy="3162047"/>
          </a:xfrm>
          <a:prstGeom prst="rect">
            <a:avLst/>
          </a:prstGeom>
        </p:spPr>
      </p:pic>
      <p:sp>
        <p:nvSpPr>
          <p:cNvPr id="12" name="TextBox 11">
            <a:extLst>
              <a:ext uri="{FF2B5EF4-FFF2-40B4-BE49-F238E27FC236}">
                <a16:creationId xmlns:a16="http://schemas.microsoft.com/office/drawing/2014/main" id="{BB28B70B-120F-E24D-B49D-04B2577F103D}"/>
              </a:ext>
            </a:extLst>
          </p:cNvPr>
          <p:cNvSpPr txBox="1"/>
          <p:nvPr/>
        </p:nvSpPr>
        <p:spPr>
          <a:xfrm>
            <a:off x="10757185" y="5149344"/>
            <a:ext cx="899605" cy="502766"/>
          </a:xfrm>
          <a:prstGeom prst="rect">
            <a:avLst/>
          </a:prstGeom>
          <a:noFill/>
        </p:spPr>
        <p:txBody>
          <a:bodyPr wrap="none" rtlCol="0">
            <a:spAutoFit/>
          </a:bodyPr>
          <a:lstStyle/>
          <a:p>
            <a:r>
              <a:rPr lang="en-US" sz="2667" dirty="0">
                <a:solidFill>
                  <a:schemeClr val="dk2"/>
                </a:solidFill>
                <a:latin typeface="Karla"/>
                <a:ea typeface="Karla"/>
                <a:sym typeface="Karla"/>
              </a:rPr>
              <a:t>2021</a:t>
            </a:r>
          </a:p>
        </p:txBody>
      </p:sp>
    </p:spTree>
    <p:extLst>
      <p:ext uri="{BB962C8B-B14F-4D97-AF65-F5344CB8AC3E}">
        <p14:creationId xmlns:p14="http://schemas.microsoft.com/office/powerpoint/2010/main" val="279402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972600" y="1152400"/>
            <a:ext cx="9361600" cy="3980000"/>
          </a:xfrm>
          <a:prstGeom prst="rect">
            <a:avLst/>
          </a:prstGeom>
        </p:spPr>
        <p:txBody>
          <a:bodyPr spcFirstLastPara="1" wrap="square" lIns="121900" tIns="121900" rIns="121900" bIns="121900" anchor="ctr" anchorCtr="0">
            <a:noAutofit/>
          </a:bodyPr>
          <a:lstStyle/>
          <a:p>
            <a:pPr lvl="0"/>
            <a:r>
              <a:rPr lang="en-GB" dirty="0"/>
              <a:t>Galaxy Zoo has a problem.</a:t>
            </a:r>
            <a:endParaRPr dirty="0">
              <a:solidFill>
                <a:srgbClr val="255C67"/>
              </a:solidFill>
            </a:endParaRPr>
          </a:p>
        </p:txBody>
      </p:sp>
    </p:spTree>
    <p:extLst>
      <p:ext uri="{BB962C8B-B14F-4D97-AF65-F5344CB8AC3E}">
        <p14:creationId xmlns:p14="http://schemas.microsoft.com/office/powerpoint/2010/main" val="377086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972600" y="1152400"/>
            <a:ext cx="9361600" cy="3980000"/>
          </a:xfrm>
          <a:prstGeom prst="rect">
            <a:avLst/>
          </a:prstGeom>
        </p:spPr>
        <p:txBody>
          <a:bodyPr spcFirstLastPara="1" wrap="square" lIns="121900" tIns="121900" rIns="121900" bIns="121900" anchor="ctr" anchorCtr="0">
            <a:noAutofit/>
          </a:bodyPr>
          <a:lstStyle/>
          <a:p>
            <a:pPr lvl="0"/>
            <a:r>
              <a:rPr lang="en-GB" strike="sngStrike" dirty="0"/>
              <a:t>Galaxy Zoo</a:t>
            </a:r>
            <a:r>
              <a:rPr lang="en-GB" dirty="0"/>
              <a:t> has a problem.</a:t>
            </a:r>
            <a:endParaRPr dirty="0">
              <a:solidFill>
                <a:srgbClr val="255C67"/>
              </a:solidFill>
            </a:endParaRPr>
          </a:p>
        </p:txBody>
      </p:sp>
      <p:sp>
        <p:nvSpPr>
          <p:cNvPr id="2" name="TextBox 1">
            <a:extLst>
              <a:ext uri="{FF2B5EF4-FFF2-40B4-BE49-F238E27FC236}">
                <a16:creationId xmlns:a16="http://schemas.microsoft.com/office/drawing/2014/main" id="{E5B40E70-CC78-FD40-BBB4-37FDB29E9ED5}"/>
              </a:ext>
            </a:extLst>
          </p:cNvPr>
          <p:cNvSpPr txBox="1"/>
          <p:nvPr/>
        </p:nvSpPr>
        <p:spPr>
          <a:xfrm>
            <a:off x="1599898" y="1428615"/>
            <a:ext cx="2672848" cy="1733680"/>
          </a:xfrm>
          <a:prstGeom prst="rect">
            <a:avLst/>
          </a:prstGeom>
          <a:noFill/>
        </p:spPr>
        <p:txBody>
          <a:bodyPr wrap="none" rtlCol="0">
            <a:spAutoFit/>
          </a:bodyPr>
          <a:lstStyle/>
          <a:p>
            <a:r>
              <a:rPr lang="en-US" sz="10666" b="1" dirty="0">
                <a:solidFill>
                  <a:schemeClr val="tx2"/>
                </a:solidFill>
                <a:latin typeface="Noteworthy Light" panose="02000400000000000000" pitchFamily="2" charset="77"/>
                <a:ea typeface="Noteworthy Light" panose="02000400000000000000" pitchFamily="2" charset="77"/>
                <a:sym typeface="Karla"/>
              </a:rPr>
              <a:t>Mike</a:t>
            </a:r>
            <a:endParaRPr lang="en-US" sz="4800" b="1" dirty="0">
              <a:solidFill>
                <a:schemeClr val="tx2"/>
              </a:solidFill>
              <a:latin typeface="Noteworthy Light" panose="02000400000000000000" pitchFamily="2" charset="77"/>
              <a:ea typeface="Noteworthy Light" panose="02000400000000000000" pitchFamily="2" charset="77"/>
              <a:sym typeface="Karla"/>
            </a:endParaRPr>
          </a:p>
        </p:txBody>
      </p:sp>
    </p:spTree>
    <p:extLst>
      <p:ext uri="{BB962C8B-B14F-4D97-AF65-F5344CB8AC3E}">
        <p14:creationId xmlns:p14="http://schemas.microsoft.com/office/powerpoint/2010/main" val="326302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940800" y="2063071"/>
            <a:ext cx="9540000" cy="4676396"/>
          </a:xfrm>
          <a:prstGeom prst="rect">
            <a:avLst/>
          </a:prstGeom>
        </p:spPr>
        <p:txBody>
          <a:bodyPr spcFirstLastPara="1" wrap="square" lIns="121900" tIns="121900" rIns="121900" bIns="121900" anchor="t" anchorCtr="0">
            <a:noAutofit/>
          </a:bodyPr>
          <a:lstStyle/>
          <a:p>
            <a:r>
              <a:rPr lang="en" dirty="0"/>
              <a:t>1. Now(</a:t>
            </a:r>
            <a:r>
              <a:rPr lang="en" dirty="0" err="1"/>
              <a:t>ish</a:t>
            </a:r>
            <a:r>
              <a:rPr lang="en" dirty="0"/>
              <a:t>): Human </a:t>
            </a:r>
            <a:r>
              <a:rPr lang="en" dirty="0">
                <a:sym typeface="Wingdings" pitchFamily="2" charset="2"/>
              </a:rPr>
              <a:t></a:t>
            </a:r>
            <a:r>
              <a:rPr lang="en" dirty="0"/>
              <a:t> Model</a:t>
            </a:r>
            <a:endParaRPr dirty="0"/>
          </a:p>
        </p:txBody>
      </p:sp>
    </p:spTree>
    <p:extLst>
      <p:ext uri="{BB962C8B-B14F-4D97-AF65-F5344CB8AC3E}">
        <p14:creationId xmlns:p14="http://schemas.microsoft.com/office/powerpoint/2010/main" val="3664583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81" t="30555" b="4585"/>
          <a:stretch/>
        </p:blipFill>
        <p:spPr>
          <a:xfrm>
            <a:off x="4076700" y="462012"/>
            <a:ext cx="8057323" cy="3039394"/>
          </a:xfrm>
          <a:prstGeom prst="rect">
            <a:avLst/>
          </a:prstGeom>
        </p:spPr>
      </p:pic>
      <p:pic>
        <p:nvPicPr>
          <p:cNvPr id="11" name="Picture 10"/>
          <p:cNvPicPr>
            <a:picLocks noChangeAspect="1"/>
          </p:cNvPicPr>
          <p:nvPr/>
        </p:nvPicPr>
        <p:blipFill rotWithShape="1">
          <a:blip r:embed="rId4"/>
          <a:srcRect t="12356" r="1824" b="10088"/>
          <a:stretch/>
        </p:blipFill>
        <p:spPr>
          <a:xfrm>
            <a:off x="0" y="3408031"/>
            <a:ext cx="4076700" cy="3132767"/>
          </a:xfrm>
          <a:prstGeom prst="rect">
            <a:avLst/>
          </a:prstGeom>
        </p:spPr>
      </p:pic>
      <p:pic>
        <p:nvPicPr>
          <p:cNvPr id="12" name="Picture 11"/>
          <p:cNvPicPr>
            <a:picLocks noChangeAspect="1"/>
          </p:cNvPicPr>
          <p:nvPr/>
        </p:nvPicPr>
        <p:blipFill rotWithShape="1">
          <a:blip r:embed="rId5"/>
          <a:srcRect l="1164" t="12953" b="14914"/>
          <a:stretch/>
        </p:blipFill>
        <p:spPr>
          <a:xfrm>
            <a:off x="0" y="462012"/>
            <a:ext cx="4076700" cy="304118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438" t="31111" r="672" b="4583"/>
          <a:stretch/>
        </p:blipFill>
        <p:spPr>
          <a:xfrm>
            <a:off x="4076702" y="3501405"/>
            <a:ext cx="8057321" cy="3039393"/>
          </a:xfrm>
          <a:prstGeom prst="rect">
            <a:avLst/>
          </a:prstGeom>
        </p:spPr>
      </p:pic>
    </p:spTree>
    <p:extLst>
      <p:ext uri="{BB962C8B-B14F-4D97-AF65-F5344CB8AC3E}">
        <p14:creationId xmlns:p14="http://schemas.microsoft.com/office/powerpoint/2010/main" val="76906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972600" y="1758200"/>
            <a:ext cx="10251600" cy="713600"/>
          </a:xfrm>
        </p:spPr>
        <p:txBody>
          <a:bodyPr/>
          <a:lstStyle/>
          <a:p>
            <a:r>
              <a:rPr lang="en-GB" dirty="0"/>
              <a:t>Tidal Feature Localisation</a:t>
            </a:r>
            <a:endParaRPr lang="en-US" dirty="0"/>
          </a:p>
        </p:txBody>
      </p:sp>
      <p:pic>
        <p:nvPicPr>
          <p:cNvPr id="15" name="Image2"/>
          <p:cNvPicPr/>
          <p:nvPr/>
        </p:nvPicPr>
        <p:blipFill>
          <a:blip r:embed="rId3">
            <a:lum/>
            <a:alphaModFix/>
          </a:blip>
          <a:srcRect l="57541" t="31580" r="6205" b="4483"/>
          <a:stretch>
            <a:fillRect/>
          </a:stretch>
        </p:blipFill>
        <p:spPr>
          <a:xfrm>
            <a:off x="1304498" y="2724898"/>
            <a:ext cx="2834640" cy="2834640"/>
          </a:xfrm>
          <a:prstGeom prst="rect">
            <a:avLst/>
          </a:prstGeom>
        </p:spPr>
      </p:pic>
      <p:pic>
        <p:nvPicPr>
          <p:cNvPr id="16" name="Image1"/>
          <p:cNvPicPr>
            <a:picLocks/>
          </p:cNvPicPr>
          <p:nvPr/>
        </p:nvPicPr>
        <p:blipFill rotWithShape="1">
          <a:blip r:embed="rId3">
            <a:lum/>
            <a:alphaModFix/>
          </a:blip>
          <a:srcRect l="9390" t="30838" r="54583" b="4535"/>
          <a:stretch/>
        </p:blipFill>
        <p:spPr>
          <a:xfrm>
            <a:off x="4486226" y="2724898"/>
            <a:ext cx="2834640" cy="2834640"/>
          </a:xfrm>
          <a:prstGeom prst="rect">
            <a:avLst/>
          </a:prstGeom>
        </p:spPr>
      </p:pic>
      <p:pic>
        <p:nvPicPr>
          <p:cNvPr id="17" name="Image3"/>
          <p:cNvPicPr>
            <a:picLocks/>
          </p:cNvPicPr>
          <p:nvPr/>
        </p:nvPicPr>
        <p:blipFill rotWithShape="1">
          <a:blip r:embed="rId4">
            <a:lum/>
            <a:alphaModFix/>
          </a:blip>
          <a:srcRect l="57386" t="33029" r="8496" b="8806"/>
          <a:stretch/>
        </p:blipFill>
        <p:spPr>
          <a:xfrm>
            <a:off x="7667954" y="2724898"/>
            <a:ext cx="2834640" cy="2834640"/>
          </a:xfrm>
          <a:prstGeom prst="rect">
            <a:avLst/>
          </a:prstGeom>
        </p:spPr>
      </p:pic>
      <p:sp>
        <p:nvSpPr>
          <p:cNvPr id="19" name="TextBox 18"/>
          <p:cNvSpPr txBox="1"/>
          <p:nvPr/>
        </p:nvSpPr>
        <p:spPr>
          <a:xfrm>
            <a:off x="1304499" y="5687009"/>
            <a:ext cx="2834640" cy="461665"/>
          </a:xfrm>
          <a:prstGeom prst="rect">
            <a:avLst/>
          </a:prstGeom>
          <a:noFill/>
        </p:spPr>
        <p:txBody>
          <a:bodyPr wrap="square" rtlCol="0">
            <a:spAutoFit/>
          </a:bodyPr>
          <a:lstStyle/>
          <a:p>
            <a:pPr algn="ctr"/>
            <a:r>
              <a:rPr lang="en-GB" sz="2400" dirty="0">
                <a:solidFill>
                  <a:schemeClr val="bg2">
                    <a:lumMod val="75000"/>
                    <a:lumOff val="25000"/>
                  </a:schemeClr>
                </a:solidFill>
              </a:rPr>
              <a:t>Original</a:t>
            </a:r>
            <a:endParaRPr lang="en-US" sz="2400" dirty="0">
              <a:solidFill>
                <a:schemeClr val="bg2">
                  <a:lumMod val="75000"/>
                  <a:lumOff val="25000"/>
                </a:schemeClr>
              </a:solidFill>
            </a:endParaRPr>
          </a:p>
        </p:txBody>
      </p:sp>
      <p:sp>
        <p:nvSpPr>
          <p:cNvPr id="20" name="Rectangle 19"/>
          <p:cNvSpPr/>
          <p:nvPr/>
        </p:nvSpPr>
        <p:spPr>
          <a:xfrm>
            <a:off x="7667954" y="3517527"/>
            <a:ext cx="593696" cy="2042011"/>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TextBox 21"/>
          <p:cNvSpPr txBox="1"/>
          <p:nvPr/>
        </p:nvSpPr>
        <p:spPr>
          <a:xfrm>
            <a:off x="4430105" y="5635050"/>
            <a:ext cx="2834640" cy="461665"/>
          </a:xfrm>
          <a:prstGeom prst="rect">
            <a:avLst/>
          </a:prstGeom>
          <a:noFill/>
        </p:spPr>
        <p:txBody>
          <a:bodyPr wrap="square" rtlCol="0">
            <a:spAutoFit/>
          </a:bodyPr>
          <a:lstStyle/>
          <a:p>
            <a:pPr algn="ctr"/>
            <a:r>
              <a:rPr lang="en-GB" sz="2400" dirty="0">
                <a:solidFill>
                  <a:schemeClr val="bg2">
                    <a:lumMod val="75000"/>
                    <a:lumOff val="25000"/>
                  </a:schemeClr>
                </a:solidFill>
              </a:rPr>
              <a:t>Trained Heatmap</a:t>
            </a:r>
            <a:endParaRPr lang="en-US" sz="2400" dirty="0">
              <a:solidFill>
                <a:schemeClr val="bg2">
                  <a:lumMod val="75000"/>
                  <a:lumOff val="25000"/>
                </a:schemeClr>
              </a:solidFill>
            </a:endParaRPr>
          </a:p>
        </p:txBody>
      </p:sp>
      <p:sp>
        <p:nvSpPr>
          <p:cNvPr id="23" name="TextBox 22"/>
          <p:cNvSpPr txBox="1"/>
          <p:nvPr/>
        </p:nvSpPr>
        <p:spPr>
          <a:xfrm>
            <a:off x="7667954" y="5635050"/>
            <a:ext cx="2834640" cy="461665"/>
          </a:xfrm>
          <a:prstGeom prst="rect">
            <a:avLst/>
          </a:prstGeom>
          <a:noFill/>
        </p:spPr>
        <p:txBody>
          <a:bodyPr wrap="square" rtlCol="0">
            <a:spAutoFit/>
          </a:bodyPr>
          <a:lstStyle/>
          <a:p>
            <a:pPr algn="ctr"/>
            <a:r>
              <a:rPr lang="en-GB" sz="2400" dirty="0">
                <a:solidFill>
                  <a:schemeClr val="bg2">
                    <a:lumMod val="75000"/>
                    <a:lumOff val="25000"/>
                  </a:schemeClr>
                </a:solidFill>
              </a:rPr>
              <a:t>Original, Log Scale</a:t>
            </a:r>
            <a:endParaRPr lang="en-US" sz="2400" dirty="0">
              <a:solidFill>
                <a:schemeClr val="bg2">
                  <a:lumMod val="75000"/>
                  <a:lumOff val="25000"/>
                </a:schemeClr>
              </a:solidFill>
            </a:endParaRPr>
          </a:p>
        </p:txBody>
      </p:sp>
    </p:spTree>
    <p:extLst>
      <p:ext uri="{BB962C8B-B14F-4D97-AF65-F5344CB8AC3E}">
        <p14:creationId xmlns:p14="http://schemas.microsoft.com/office/powerpoint/2010/main" val="1304849210"/>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12730</TotalTime>
  <Words>4409</Words>
  <Application>Microsoft Macintosh PowerPoint</Application>
  <PresentationFormat>Widescreen</PresentationFormat>
  <Paragraphs>337</Paragraphs>
  <Slides>39</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Cambria Math</vt:lpstr>
      <vt:lpstr>Karla</vt:lpstr>
      <vt:lpstr>Noteworthy Light</vt:lpstr>
      <vt:lpstr>Raleway</vt:lpstr>
      <vt:lpstr>Wingdings</vt:lpstr>
      <vt:lpstr>Streamline</vt:lpstr>
      <vt:lpstr>Galaxy Zoo: Deep Learning with Uncertainty</vt:lpstr>
      <vt:lpstr>Galaxy Zoo has a problem.</vt:lpstr>
      <vt:lpstr>Scale</vt:lpstr>
      <vt:lpstr>Scale</vt:lpstr>
      <vt:lpstr>Galaxy Zoo has a problem.</vt:lpstr>
      <vt:lpstr>Galaxy Zoo has a problem.</vt:lpstr>
      <vt:lpstr>1. Now(ish): Human  Model</vt:lpstr>
      <vt:lpstr>PowerPoint Presentation</vt:lpstr>
      <vt:lpstr>Tidal Feature Localisation</vt:lpstr>
      <vt:lpstr>1. Now(ish): Human  Model</vt:lpstr>
      <vt:lpstr>1. Now(ish): Human  Model  2. Human + Model? </vt:lpstr>
      <vt:lpstr>PowerPoint Presentation</vt:lpstr>
      <vt:lpstr>Human/Machine Ensemble</vt:lpstr>
      <vt:lpstr>1. Now(ish): Human  Model  2. Human + Model? </vt:lpstr>
      <vt:lpstr>1. Now(ish): Human  Model  2. Human + Model?  3. Human  Model </vt:lpstr>
      <vt:lpstr>PowerPoint Presentation</vt:lpstr>
      <vt:lpstr>PowerPoint Presentation</vt:lpstr>
      <vt:lpstr>Adversarial Examples</vt:lpstr>
      <vt:lpstr>Adversarial Examples</vt:lpstr>
      <vt:lpstr>Adversarial Examples</vt:lpstr>
      <vt:lpstr>Active Learning</vt:lpstr>
      <vt:lpstr>Active Learning + Bayesian CNN</vt:lpstr>
      <vt:lpstr>Active Learning + Bayesian CNN</vt:lpstr>
      <vt:lpstr>Active Learning + Bayesian CNN</vt:lpstr>
      <vt:lpstr>Results</vt:lpstr>
      <vt:lpstr>Results</vt:lpstr>
      <vt:lpstr>PowerPoint Presentation</vt:lpstr>
      <vt:lpstr>1. Now(ish): Human  Model  2. Human + Model  3. Human    Model</vt:lpstr>
      <vt:lpstr>Does it work?</vt:lpstr>
      <vt:lpstr>PowerPoint Presentation</vt:lpstr>
      <vt:lpstr>Pre-process images</vt:lpstr>
      <vt:lpstr>All Together: Network Architecture</vt:lpstr>
      <vt:lpstr>How To Train Your Dragon Network</vt:lpstr>
      <vt:lpstr>Making It Work: Regularization Effectiveness</vt:lpstr>
      <vt:lpstr>The Project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Trajectory Design for Planetary Pole-Sitter Missions</dc:title>
  <dc:creator>Mike Walmsley</dc:creator>
  <cp:lastModifiedBy>Mike Walmsley</cp:lastModifiedBy>
  <cp:revision>432</cp:revision>
  <dcterms:created xsi:type="dcterms:W3CDTF">2015-05-25T17:33:13Z</dcterms:created>
  <dcterms:modified xsi:type="dcterms:W3CDTF">2018-09-12T08:46:17Z</dcterms:modified>
  <cp:contentStatus/>
</cp:coreProperties>
</file>